
<file path=[Content_Types].xml><?xml version="1.0" encoding="utf-8"?>
<Types xmlns="http://schemas.openxmlformats.org/package/2006/content-types">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059A7C" w14:textId="77777777" w:rsidR="00926262" w:rsidRDefault="00926262">
      <w:pPr>
        <w:pBdr>
          <w:top w:val="nil"/>
          <w:left w:val="nil"/>
          <w:bottom w:val="nil"/>
          <w:right w:val="nil"/>
          <w:between w:val="nil"/>
        </w:pBdr>
        <w:shd w:val="clear" w:color="auto" w:fill="FFFFFF"/>
        <w:spacing w:after="0" w:line="240" w:lineRule="auto"/>
        <w:jc w:val="center"/>
        <w:rPr>
          <w:rFonts w:ascii="Tahoma" w:eastAsia="Tahoma" w:hAnsi="Tahoma" w:cs="Tahoma"/>
          <w:b/>
          <w:color w:val="000000"/>
          <w:sz w:val="24"/>
          <w:szCs w:val="24"/>
        </w:rPr>
      </w:pPr>
      <w:bookmarkStart w:id="0" w:name="_heading=h.20o1ti37oqin" w:colFirst="0" w:colLast="0"/>
      <w:bookmarkEnd w:id="0"/>
    </w:p>
    <w:p w14:paraId="7F059A7D" w14:textId="77777777" w:rsidR="00926262" w:rsidRDefault="00926262">
      <w:pPr>
        <w:pBdr>
          <w:top w:val="nil"/>
          <w:left w:val="nil"/>
          <w:bottom w:val="nil"/>
          <w:right w:val="nil"/>
          <w:between w:val="nil"/>
        </w:pBdr>
        <w:shd w:val="clear" w:color="auto" w:fill="FFFFFF"/>
        <w:spacing w:after="0" w:line="240" w:lineRule="auto"/>
        <w:rPr>
          <w:rFonts w:ascii="Tahoma" w:eastAsia="Tahoma" w:hAnsi="Tahoma" w:cs="Tahoma"/>
          <w:b/>
          <w:color w:val="000000"/>
          <w:sz w:val="28"/>
          <w:szCs w:val="28"/>
        </w:rPr>
      </w:pPr>
    </w:p>
    <w:p w14:paraId="7F059A7E" w14:textId="77777777" w:rsidR="00926262" w:rsidRDefault="0022656C">
      <w:pPr>
        <w:pBdr>
          <w:top w:val="nil"/>
          <w:left w:val="nil"/>
          <w:bottom w:val="nil"/>
          <w:right w:val="nil"/>
          <w:between w:val="nil"/>
        </w:pBdr>
        <w:shd w:val="clear" w:color="auto" w:fill="FFFFFF"/>
        <w:spacing w:after="0" w:line="240" w:lineRule="auto"/>
        <w:jc w:val="center"/>
        <w:rPr>
          <w:color w:val="555555"/>
          <w:sz w:val="28"/>
          <w:szCs w:val="28"/>
        </w:rPr>
      </w:pPr>
      <w:r>
        <w:rPr>
          <w:b/>
          <w:color w:val="000000"/>
          <w:sz w:val="28"/>
          <w:szCs w:val="28"/>
        </w:rPr>
        <w:t>MILANO</w:t>
      </w:r>
    </w:p>
    <w:p w14:paraId="7F059A7F" w14:textId="77777777" w:rsidR="00926262" w:rsidRDefault="0022656C">
      <w:pPr>
        <w:pBdr>
          <w:top w:val="nil"/>
          <w:left w:val="nil"/>
          <w:bottom w:val="nil"/>
          <w:right w:val="nil"/>
          <w:between w:val="nil"/>
        </w:pBdr>
        <w:shd w:val="clear" w:color="auto" w:fill="FFFFFF"/>
        <w:spacing w:after="0" w:line="240" w:lineRule="auto"/>
        <w:jc w:val="center"/>
        <w:rPr>
          <w:b/>
          <w:color w:val="000000"/>
          <w:sz w:val="28"/>
          <w:szCs w:val="28"/>
        </w:rPr>
      </w:pPr>
      <w:r>
        <w:rPr>
          <w:b/>
          <w:color w:val="000000"/>
          <w:sz w:val="28"/>
          <w:szCs w:val="28"/>
        </w:rPr>
        <w:t>MUSEO DIOCESANO CARLO MARIA MARTINI</w:t>
      </w:r>
    </w:p>
    <w:p w14:paraId="7F059A80" w14:textId="77777777" w:rsidR="00926262" w:rsidRDefault="00926262">
      <w:pPr>
        <w:pBdr>
          <w:top w:val="nil"/>
          <w:left w:val="nil"/>
          <w:bottom w:val="nil"/>
          <w:right w:val="nil"/>
          <w:between w:val="nil"/>
        </w:pBdr>
        <w:shd w:val="clear" w:color="auto" w:fill="FFFFFF"/>
        <w:spacing w:after="0" w:line="240" w:lineRule="auto"/>
        <w:jc w:val="center"/>
        <w:rPr>
          <w:b/>
          <w:color w:val="000000"/>
          <w:sz w:val="28"/>
          <w:szCs w:val="28"/>
        </w:rPr>
      </w:pPr>
    </w:p>
    <w:p w14:paraId="7F059A81" w14:textId="77777777" w:rsidR="00926262" w:rsidRDefault="0022656C">
      <w:pPr>
        <w:spacing w:after="0"/>
        <w:jc w:val="center"/>
        <w:rPr>
          <w:b/>
          <w:i/>
          <w:sz w:val="28"/>
          <w:szCs w:val="28"/>
        </w:rPr>
      </w:pPr>
      <w:r>
        <w:rPr>
          <w:b/>
          <w:i/>
          <w:sz w:val="28"/>
          <w:szCs w:val="28"/>
        </w:rPr>
        <w:t>UN CAPOLAVORO PER MILANO 2025</w:t>
      </w:r>
    </w:p>
    <w:p w14:paraId="7F059A82" w14:textId="77777777" w:rsidR="00926262" w:rsidRDefault="00926262">
      <w:pPr>
        <w:pBdr>
          <w:top w:val="nil"/>
          <w:left w:val="nil"/>
          <w:bottom w:val="nil"/>
          <w:right w:val="nil"/>
          <w:between w:val="nil"/>
        </w:pBdr>
        <w:shd w:val="clear" w:color="auto" w:fill="FFFFFF"/>
        <w:spacing w:after="0" w:line="240" w:lineRule="auto"/>
        <w:rPr>
          <w:color w:val="555555"/>
          <w:sz w:val="28"/>
          <w:szCs w:val="28"/>
        </w:rPr>
      </w:pPr>
    </w:p>
    <w:p w14:paraId="7F059A83" w14:textId="26F09D3E" w:rsidR="00926262" w:rsidRDefault="0022656C">
      <w:pPr>
        <w:pBdr>
          <w:top w:val="nil"/>
          <w:left w:val="nil"/>
          <w:bottom w:val="nil"/>
          <w:right w:val="nil"/>
          <w:between w:val="nil"/>
        </w:pBdr>
        <w:shd w:val="clear" w:color="auto" w:fill="FFFFFF"/>
        <w:spacing w:after="0" w:line="240" w:lineRule="auto"/>
        <w:jc w:val="center"/>
        <w:rPr>
          <w:b/>
          <w:color w:val="000000"/>
          <w:sz w:val="32"/>
          <w:szCs w:val="32"/>
          <w:highlight w:val="white"/>
        </w:rPr>
      </w:pPr>
      <w:r>
        <w:rPr>
          <w:b/>
          <w:sz w:val="32"/>
          <w:szCs w:val="32"/>
          <w:highlight w:val="white"/>
        </w:rPr>
        <w:t>LORENZO LOTTO</w:t>
      </w:r>
      <w:r>
        <w:rPr>
          <w:b/>
          <w:color w:val="000000"/>
          <w:sz w:val="32"/>
          <w:szCs w:val="32"/>
          <w:highlight w:val="white"/>
        </w:rPr>
        <w:br/>
      </w:r>
      <w:r w:rsidR="00CD42CB">
        <w:rPr>
          <w:b/>
          <w:sz w:val="32"/>
          <w:szCs w:val="32"/>
          <w:highlight w:val="white"/>
        </w:rPr>
        <w:t xml:space="preserve">La </w:t>
      </w:r>
      <w:r>
        <w:rPr>
          <w:b/>
          <w:sz w:val="32"/>
          <w:szCs w:val="32"/>
          <w:highlight w:val="white"/>
        </w:rPr>
        <w:t>Natività</w:t>
      </w:r>
    </w:p>
    <w:p w14:paraId="7F059A84" w14:textId="77777777" w:rsidR="00926262" w:rsidRDefault="00926262">
      <w:pPr>
        <w:pBdr>
          <w:top w:val="nil"/>
          <w:left w:val="nil"/>
          <w:bottom w:val="nil"/>
          <w:right w:val="nil"/>
          <w:between w:val="nil"/>
        </w:pBdr>
        <w:shd w:val="clear" w:color="auto" w:fill="FFFFFF"/>
        <w:spacing w:after="0" w:line="240" w:lineRule="auto"/>
        <w:jc w:val="center"/>
        <w:rPr>
          <w:b/>
          <w:color w:val="000000"/>
          <w:sz w:val="24"/>
          <w:szCs w:val="24"/>
          <w:highlight w:val="white"/>
        </w:rPr>
      </w:pPr>
    </w:p>
    <w:p w14:paraId="7F059A85" w14:textId="77777777" w:rsidR="00926262" w:rsidRPr="00B01329" w:rsidRDefault="0022656C">
      <w:pPr>
        <w:pBdr>
          <w:top w:val="nil"/>
          <w:left w:val="nil"/>
          <w:bottom w:val="nil"/>
          <w:right w:val="nil"/>
          <w:between w:val="nil"/>
        </w:pBdr>
        <w:shd w:val="clear" w:color="auto" w:fill="FFFFFF"/>
        <w:spacing w:after="0" w:line="240" w:lineRule="auto"/>
        <w:jc w:val="center"/>
        <w:rPr>
          <w:b/>
          <w:color w:val="000000"/>
          <w:sz w:val="26"/>
          <w:szCs w:val="26"/>
        </w:rPr>
      </w:pPr>
      <w:r w:rsidRPr="00B01329">
        <w:rPr>
          <w:b/>
          <w:color w:val="000000"/>
          <w:sz w:val="26"/>
          <w:szCs w:val="26"/>
        </w:rPr>
        <w:t>Dall</w:t>
      </w:r>
      <w:r w:rsidRPr="00B01329">
        <w:rPr>
          <w:b/>
          <w:sz w:val="26"/>
          <w:szCs w:val="26"/>
        </w:rPr>
        <w:t>a</w:t>
      </w:r>
      <w:r w:rsidRPr="00B01329">
        <w:rPr>
          <w:b/>
          <w:color w:val="000000"/>
          <w:sz w:val="26"/>
          <w:szCs w:val="26"/>
        </w:rPr>
        <w:t xml:space="preserve"> </w:t>
      </w:r>
      <w:r w:rsidRPr="00B01329">
        <w:rPr>
          <w:b/>
          <w:sz w:val="26"/>
          <w:szCs w:val="26"/>
        </w:rPr>
        <w:t>Pinacoteca Nazionale di Siena</w:t>
      </w:r>
    </w:p>
    <w:p w14:paraId="7F059A86" w14:textId="77777777" w:rsidR="00926262" w:rsidRDefault="00926262">
      <w:pPr>
        <w:pBdr>
          <w:top w:val="nil"/>
          <w:left w:val="nil"/>
          <w:bottom w:val="nil"/>
          <w:right w:val="nil"/>
          <w:between w:val="nil"/>
        </w:pBdr>
        <w:shd w:val="clear" w:color="auto" w:fill="FFFFFF"/>
        <w:spacing w:after="0" w:line="240" w:lineRule="auto"/>
        <w:jc w:val="center"/>
        <w:rPr>
          <w:b/>
          <w:color w:val="000000"/>
          <w:sz w:val="32"/>
          <w:szCs w:val="32"/>
          <w:highlight w:val="white"/>
        </w:rPr>
      </w:pPr>
    </w:p>
    <w:p w14:paraId="7F059A87" w14:textId="1C2436A6" w:rsidR="00926262" w:rsidRDefault="0022656C">
      <w:pPr>
        <w:pBdr>
          <w:top w:val="nil"/>
          <w:left w:val="nil"/>
          <w:bottom w:val="nil"/>
          <w:right w:val="nil"/>
          <w:between w:val="nil"/>
        </w:pBdr>
        <w:shd w:val="clear" w:color="auto" w:fill="FFFFFF"/>
        <w:spacing w:after="0" w:line="240" w:lineRule="auto"/>
        <w:jc w:val="center"/>
        <w:rPr>
          <w:color w:val="000000"/>
        </w:rPr>
      </w:pPr>
      <w:r>
        <w:rPr>
          <w:color w:val="000000"/>
        </w:rPr>
        <w:t xml:space="preserve">A cura di </w:t>
      </w:r>
      <w:r>
        <w:rPr>
          <w:b/>
          <w:color w:val="000000"/>
        </w:rPr>
        <w:t>A</w:t>
      </w:r>
      <w:r>
        <w:rPr>
          <w:b/>
        </w:rPr>
        <w:t>xel</w:t>
      </w:r>
      <w:r>
        <w:t xml:space="preserve"> </w:t>
      </w:r>
      <w:proofErr w:type="spellStart"/>
      <w:r>
        <w:rPr>
          <w:b/>
        </w:rPr>
        <w:t>H</w:t>
      </w:r>
      <w:r w:rsidR="00633E0E">
        <w:rPr>
          <w:b/>
        </w:rPr>
        <w:t>é</w:t>
      </w:r>
      <w:r>
        <w:rPr>
          <w:b/>
        </w:rPr>
        <w:t>mery</w:t>
      </w:r>
      <w:proofErr w:type="spellEnd"/>
      <w:r>
        <w:rPr>
          <w:b/>
          <w:color w:val="000000"/>
        </w:rPr>
        <w:t xml:space="preserve"> </w:t>
      </w:r>
      <w:r>
        <w:rPr>
          <w:color w:val="000000"/>
        </w:rPr>
        <w:t>e</w:t>
      </w:r>
      <w:r>
        <w:rPr>
          <w:b/>
          <w:color w:val="000000"/>
        </w:rPr>
        <w:t xml:space="preserve"> Nadia Righi</w:t>
      </w:r>
    </w:p>
    <w:p w14:paraId="7F059A88" w14:textId="77777777" w:rsidR="00926262" w:rsidRDefault="00926262" w:rsidP="00B54A97">
      <w:pPr>
        <w:pBdr>
          <w:top w:val="nil"/>
          <w:left w:val="nil"/>
          <w:bottom w:val="nil"/>
          <w:right w:val="nil"/>
          <w:between w:val="nil"/>
        </w:pBdr>
        <w:shd w:val="clear" w:color="auto" w:fill="FFFFFF"/>
        <w:spacing w:after="0" w:line="240" w:lineRule="auto"/>
        <w:jc w:val="right"/>
        <w:rPr>
          <w:b/>
          <w:color w:val="000000"/>
          <w:sz w:val="28"/>
          <w:szCs w:val="28"/>
          <w:highlight w:val="white"/>
        </w:rPr>
      </w:pPr>
    </w:p>
    <w:p w14:paraId="7F059A89" w14:textId="77777777" w:rsidR="00926262" w:rsidRDefault="0022656C">
      <w:pPr>
        <w:pBdr>
          <w:top w:val="nil"/>
          <w:left w:val="nil"/>
          <w:bottom w:val="nil"/>
          <w:right w:val="nil"/>
          <w:between w:val="nil"/>
        </w:pBdr>
        <w:shd w:val="clear" w:color="auto" w:fill="FFFFFF"/>
        <w:spacing w:after="0" w:line="240" w:lineRule="auto"/>
        <w:jc w:val="center"/>
        <w:rPr>
          <w:b/>
          <w:color w:val="000000"/>
        </w:rPr>
      </w:pPr>
      <w:r>
        <w:rPr>
          <w:b/>
          <w:color w:val="000000"/>
        </w:rPr>
        <w:t>Dal 2</w:t>
      </w:r>
      <w:r>
        <w:rPr>
          <w:b/>
        </w:rPr>
        <w:t>8</w:t>
      </w:r>
      <w:r>
        <w:rPr>
          <w:b/>
          <w:color w:val="000000"/>
        </w:rPr>
        <w:t xml:space="preserve"> ottobre 202</w:t>
      </w:r>
      <w:r>
        <w:rPr>
          <w:b/>
        </w:rPr>
        <w:t>5</w:t>
      </w:r>
      <w:r>
        <w:rPr>
          <w:b/>
          <w:color w:val="000000"/>
        </w:rPr>
        <w:t xml:space="preserve"> </w:t>
      </w:r>
      <w:proofErr w:type="gramStart"/>
      <w:r>
        <w:rPr>
          <w:b/>
          <w:color w:val="000000"/>
        </w:rPr>
        <w:t>al</w:t>
      </w:r>
      <w:r>
        <w:rPr>
          <w:b/>
        </w:rPr>
        <w:t>l’1</w:t>
      </w:r>
      <w:r>
        <w:rPr>
          <w:b/>
          <w:color w:val="000000"/>
        </w:rPr>
        <w:t xml:space="preserve"> febbraio</w:t>
      </w:r>
      <w:proofErr w:type="gramEnd"/>
      <w:r>
        <w:rPr>
          <w:b/>
          <w:color w:val="000000"/>
        </w:rPr>
        <w:t xml:space="preserve"> 202</w:t>
      </w:r>
      <w:r>
        <w:rPr>
          <w:b/>
        </w:rPr>
        <w:t>6</w:t>
      </w:r>
    </w:p>
    <w:p w14:paraId="7F059A8A" w14:textId="77777777" w:rsidR="00926262" w:rsidRDefault="00926262">
      <w:pPr>
        <w:pBdr>
          <w:top w:val="nil"/>
          <w:left w:val="nil"/>
          <w:bottom w:val="nil"/>
          <w:right w:val="nil"/>
          <w:between w:val="nil"/>
        </w:pBdr>
        <w:shd w:val="clear" w:color="auto" w:fill="FFFFFF"/>
        <w:spacing w:after="0" w:line="240" w:lineRule="auto"/>
        <w:jc w:val="center"/>
        <w:rPr>
          <w:b/>
          <w:color w:val="000000"/>
          <w:sz w:val="20"/>
          <w:szCs w:val="20"/>
        </w:rPr>
      </w:pPr>
    </w:p>
    <w:p w14:paraId="1F493BC5" w14:textId="77777777" w:rsidR="00B364A2" w:rsidRDefault="00B364A2">
      <w:pPr>
        <w:jc w:val="both"/>
        <w:rPr>
          <w:sz w:val="20"/>
          <w:szCs w:val="20"/>
        </w:rPr>
      </w:pPr>
    </w:p>
    <w:p w14:paraId="7F059A91" w14:textId="0697C02E" w:rsidR="00926262" w:rsidRDefault="0022656C" w:rsidP="00D34388">
      <w:pPr>
        <w:jc w:val="both"/>
      </w:pPr>
      <w:r>
        <w:t xml:space="preserve">Il </w:t>
      </w:r>
      <w:r>
        <w:rPr>
          <w:b/>
          <w:i/>
        </w:rPr>
        <w:t>Capolavoro per Milano 2025</w:t>
      </w:r>
      <w:r>
        <w:t xml:space="preserve">, che il </w:t>
      </w:r>
      <w:r>
        <w:rPr>
          <w:b/>
        </w:rPr>
        <w:t>Museo Diocesano Carlo Maria Martini</w:t>
      </w:r>
      <w:r>
        <w:t xml:space="preserve"> di </w:t>
      </w:r>
      <w:r>
        <w:rPr>
          <w:b/>
        </w:rPr>
        <w:t>Milano</w:t>
      </w:r>
      <w:r>
        <w:t xml:space="preserve"> </w:t>
      </w:r>
      <w:r w:rsidR="00E75542" w:rsidRPr="00FF73D4">
        <w:t>ospita</w:t>
      </w:r>
      <w:r w:rsidRPr="00FF73D4">
        <w:t xml:space="preserve"> </w:t>
      </w:r>
      <w:r w:rsidRPr="00FF73D4">
        <w:rPr>
          <w:b/>
        </w:rPr>
        <w:t xml:space="preserve">dal 28 ottobre 2025 </w:t>
      </w:r>
      <w:proofErr w:type="gramStart"/>
      <w:r w:rsidRPr="00FF73D4">
        <w:rPr>
          <w:b/>
        </w:rPr>
        <w:t>all’1 febbraio</w:t>
      </w:r>
      <w:proofErr w:type="gramEnd"/>
      <w:r w:rsidRPr="00FF73D4">
        <w:rPr>
          <w:b/>
        </w:rPr>
        <w:t xml:space="preserve"> 202</w:t>
      </w:r>
      <w:r w:rsidR="005F407E" w:rsidRPr="00FF73D4">
        <w:rPr>
          <w:b/>
        </w:rPr>
        <w:t>6</w:t>
      </w:r>
      <w:r w:rsidRPr="00FF73D4">
        <w:t xml:space="preserve">, è la </w:t>
      </w:r>
      <w:r w:rsidRPr="00FF73D4">
        <w:rPr>
          <w:i/>
        </w:rPr>
        <w:t>Natività</w:t>
      </w:r>
      <w:r w:rsidRPr="00FF73D4">
        <w:t xml:space="preserve"> (1525) di </w:t>
      </w:r>
      <w:r w:rsidRPr="00FF73D4">
        <w:rPr>
          <w:b/>
        </w:rPr>
        <w:t>Lorenzo Lotto</w:t>
      </w:r>
      <w:r w:rsidRPr="00FF73D4">
        <w:t xml:space="preserve"> (1480-1556), in arrivo dalla Pinacoteca Nazionale di Siena. L’opera</w:t>
      </w:r>
      <w:r w:rsidR="0069669A" w:rsidRPr="00FF73D4">
        <w:t>, realizzata dall’artista definito “il genio inquieto” del Rinascimento per la sua straordinaria originalità</w:t>
      </w:r>
      <w:r w:rsidRPr="00FF73D4">
        <w:t xml:space="preserve">, è al centro dell’esposizione che, per la diciassettesima edizione dell’iniziativa, è curata da </w:t>
      </w:r>
      <w:r w:rsidRPr="00FF73D4">
        <w:rPr>
          <w:b/>
        </w:rPr>
        <w:t>Axel</w:t>
      </w:r>
      <w:r w:rsidRPr="00FF73D4">
        <w:t xml:space="preserve"> </w:t>
      </w:r>
      <w:proofErr w:type="spellStart"/>
      <w:r w:rsidRPr="00FF73D4">
        <w:rPr>
          <w:b/>
        </w:rPr>
        <w:t>H</w:t>
      </w:r>
      <w:r w:rsidR="00633E0E" w:rsidRPr="00FF73D4">
        <w:rPr>
          <w:b/>
        </w:rPr>
        <w:t>é</w:t>
      </w:r>
      <w:r w:rsidRPr="00FF73D4">
        <w:rPr>
          <w:b/>
        </w:rPr>
        <w:t>mery</w:t>
      </w:r>
      <w:proofErr w:type="spellEnd"/>
      <w:r w:rsidRPr="00FF73D4">
        <w:t xml:space="preserve">, </w:t>
      </w:r>
      <w:r w:rsidR="00B01329" w:rsidRPr="00FF73D4">
        <w:t xml:space="preserve">direttore dei </w:t>
      </w:r>
      <w:r w:rsidR="00B01329" w:rsidRPr="00FF73D4">
        <w:rPr>
          <w:color w:val="000000"/>
        </w:rPr>
        <w:t xml:space="preserve">Musei </w:t>
      </w:r>
      <w:r w:rsidR="006A7417" w:rsidRPr="00FF73D4">
        <w:rPr>
          <w:color w:val="000000"/>
        </w:rPr>
        <w:t>N</w:t>
      </w:r>
      <w:r w:rsidR="00B01329" w:rsidRPr="00FF73D4">
        <w:rPr>
          <w:color w:val="000000"/>
        </w:rPr>
        <w:t>azionali di Siena</w:t>
      </w:r>
      <w:r w:rsidRPr="00FF73D4">
        <w:t xml:space="preserve">, </w:t>
      </w:r>
      <w:r w:rsidRPr="00FF73D4">
        <w:rPr>
          <w:bCs/>
        </w:rPr>
        <w:t>e</w:t>
      </w:r>
      <w:r w:rsidR="00E75542" w:rsidRPr="00FF73D4">
        <w:rPr>
          <w:bCs/>
        </w:rPr>
        <w:t xml:space="preserve"> da</w:t>
      </w:r>
      <w:r w:rsidRPr="00FF73D4">
        <w:rPr>
          <w:b/>
        </w:rPr>
        <w:t xml:space="preserve"> Nadia Righi</w:t>
      </w:r>
      <w:r w:rsidRPr="00FF73D4">
        <w:rPr>
          <w:bCs/>
        </w:rPr>
        <w:t>,</w:t>
      </w:r>
      <w:r w:rsidRPr="00FF73D4">
        <w:rPr>
          <w:b/>
        </w:rPr>
        <w:t xml:space="preserve"> </w:t>
      </w:r>
      <w:r w:rsidRPr="00FF73D4">
        <w:t>direttrice del Museo Diocesano.</w:t>
      </w:r>
    </w:p>
    <w:p w14:paraId="5A914FD5" w14:textId="77777777" w:rsidR="00F22FDA" w:rsidRPr="00D93110" w:rsidRDefault="00F22FDA" w:rsidP="00F22FDA">
      <w:pPr>
        <w:pBdr>
          <w:top w:val="none" w:sz="0" w:space="0" w:color="000000"/>
          <w:left w:val="none" w:sz="0" w:space="0" w:color="000000"/>
          <w:bottom w:val="none" w:sz="0" w:space="0" w:color="000000"/>
          <w:right w:val="none" w:sz="0" w:space="0" w:color="000000"/>
          <w:between w:val="none" w:sz="0" w:space="0" w:color="000000"/>
        </w:pBdr>
        <w:spacing w:after="320"/>
        <w:jc w:val="both"/>
        <w:rPr>
          <w:b/>
          <w:bCs/>
        </w:rPr>
      </w:pPr>
      <w:r w:rsidRPr="004C12BA">
        <w:t xml:space="preserve">La mostra è realizzata con il patrocinio del </w:t>
      </w:r>
      <w:r w:rsidRPr="001D4F2C">
        <w:rPr>
          <w:b/>
          <w:bCs/>
        </w:rPr>
        <w:t>Comune di Milano</w:t>
      </w:r>
      <w:r>
        <w:t xml:space="preserve">, </w:t>
      </w:r>
      <w:r w:rsidRPr="004C12BA">
        <w:t xml:space="preserve">di </w:t>
      </w:r>
      <w:r w:rsidRPr="001D4F2C">
        <w:rPr>
          <w:b/>
          <w:bCs/>
        </w:rPr>
        <w:t>Regione Lombardia</w:t>
      </w:r>
      <w:r>
        <w:rPr>
          <w:b/>
          <w:bCs/>
        </w:rPr>
        <w:t xml:space="preserve"> </w:t>
      </w:r>
      <w:r w:rsidRPr="00D93110">
        <w:t>e</w:t>
      </w:r>
      <w:r>
        <w:rPr>
          <w:b/>
          <w:bCs/>
        </w:rPr>
        <w:t xml:space="preserve"> </w:t>
      </w:r>
      <w:r w:rsidRPr="004F74C9">
        <w:t>del</w:t>
      </w:r>
      <w:r w:rsidRPr="004F74C9">
        <w:rPr>
          <w:rStyle w:val="apple-converted-space"/>
          <w:rFonts w:ascii="Calibri" w:hAnsi="Calibri" w:cs="Calibri"/>
          <w:color w:val="1F3864"/>
          <w:shd w:val="clear" w:color="auto" w:fill="FFFFFF"/>
        </w:rPr>
        <w:t> </w:t>
      </w:r>
      <w:r w:rsidRPr="00590A04">
        <w:rPr>
          <w:rFonts w:cs="Calibri"/>
          <w:b/>
          <w:bCs/>
          <w:color w:val="000000"/>
          <w:shd w:val="clear" w:color="auto" w:fill="FFFFFF"/>
        </w:rPr>
        <w:t>Centro Internazionale di Studi e Documentazione su Lorenzo Lotto</w:t>
      </w:r>
      <w:r>
        <w:rPr>
          <w:rFonts w:ascii="Calibri" w:hAnsi="Calibri" w:cs="Calibri"/>
          <w:b/>
          <w:bCs/>
          <w:color w:val="000000"/>
          <w:shd w:val="clear" w:color="auto" w:fill="FFFFFF"/>
        </w:rPr>
        <w:t xml:space="preserve">; </w:t>
      </w:r>
      <w:r w:rsidRPr="00D93110">
        <w:rPr>
          <w:rFonts w:ascii="Calibri" w:hAnsi="Calibri" w:cs="Calibri"/>
          <w:color w:val="000000"/>
          <w:shd w:val="clear" w:color="auto" w:fill="FFFFFF"/>
        </w:rPr>
        <w:t>sponsor</w:t>
      </w:r>
      <w:r>
        <w:rPr>
          <w:rFonts w:ascii="Calibri" w:hAnsi="Calibri" w:cs="Calibri"/>
          <w:b/>
          <w:bCs/>
          <w:color w:val="000000"/>
          <w:shd w:val="clear" w:color="auto" w:fill="FFFFFF"/>
        </w:rPr>
        <w:t xml:space="preserve"> </w:t>
      </w:r>
      <w:r w:rsidRPr="001D4F2C">
        <w:rPr>
          <w:b/>
          <w:bCs/>
        </w:rPr>
        <w:t>Fondazione Monte di Lombardia</w:t>
      </w:r>
      <w:r w:rsidRPr="004C12BA">
        <w:t xml:space="preserve">, </w:t>
      </w:r>
      <w:r w:rsidRPr="001D4F2C">
        <w:rPr>
          <w:b/>
          <w:bCs/>
        </w:rPr>
        <w:t>FNM</w:t>
      </w:r>
      <w:r w:rsidRPr="004C12BA">
        <w:t xml:space="preserve">, </w:t>
      </w:r>
      <w:r w:rsidRPr="001D4F2C">
        <w:rPr>
          <w:b/>
          <w:bCs/>
        </w:rPr>
        <w:t>Enel</w:t>
      </w:r>
      <w:r w:rsidRPr="004C12BA">
        <w:t xml:space="preserve">; sostenitori: </w:t>
      </w:r>
      <w:r w:rsidRPr="00E04854">
        <w:rPr>
          <w:b/>
          <w:bCs/>
        </w:rPr>
        <w:t>Fondazione Della Frera</w:t>
      </w:r>
      <w:r w:rsidRPr="004C12BA">
        <w:t xml:space="preserve">, </w:t>
      </w:r>
      <w:r w:rsidRPr="00E04854">
        <w:rPr>
          <w:b/>
          <w:bCs/>
        </w:rPr>
        <w:t>Beta 80 Group</w:t>
      </w:r>
      <w:r w:rsidRPr="004C12BA">
        <w:t xml:space="preserve">, </w:t>
      </w:r>
      <w:r w:rsidRPr="00E04854">
        <w:rPr>
          <w:b/>
          <w:bCs/>
        </w:rPr>
        <w:t>Gi Group</w:t>
      </w:r>
      <w:r w:rsidRPr="004C12BA">
        <w:t xml:space="preserve">, </w:t>
      </w:r>
      <w:r w:rsidRPr="00E04854">
        <w:rPr>
          <w:b/>
          <w:bCs/>
        </w:rPr>
        <w:t>Fondazione Rocca</w:t>
      </w:r>
      <w:r w:rsidRPr="004C12BA">
        <w:t xml:space="preserve">, </w:t>
      </w:r>
      <w:r w:rsidRPr="00E04854">
        <w:rPr>
          <w:b/>
          <w:bCs/>
        </w:rPr>
        <w:t>Manager Italia</w:t>
      </w:r>
      <w:r w:rsidRPr="004C12BA">
        <w:t xml:space="preserve">, </w:t>
      </w:r>
      <w:r w:rsidRPr="00E04854">
        <w:rPr>
          <w:b/>
          <w:bCs/>
        </w:rPr>
        <w:t>SVS</w:t>
      </w:r>
      <w:r w:rsidRPr="004C12BA">
        <w:t xml:space="preserve">, </w:t>
      </w:r>
      <w:r w:rsidRPr="00E04854">
        <w:rPr>
          <w:b/>
          <w:bCs/>
        </w:rPr>
        <w:t>BSTC</w:t>
      </w:r>
      <w:r w:rsidRPr="004C12BA">
        <w:t xml:space="preserve">; partener tecnico: </w:t>
      </w:r>
      <w:r w:rsidRPr="00E04854">
        <w:rPr>
          <w:b/>
          <w:bCs/>
        </w:rPr>
        <w:t>Caimi</w:t>
      </w:r>
      <w:r w:rsidRPr="004C12BA">
        <w:t xml:space="preserve">; travel partner: </w:t>
      </w:r>
      <w:r w:rsidRPr="00E04854">
        <w:rPr>
          <w:b/>
          <w:bCs/>
        </w:rPr>
        <w:t>Trenord</w:t>
      </w:r>
      <w:r w:rsidRPr="004C12BA">
        <w:t>.</w:t>
      </w:r>
    </w:p>
    <w:p w14:paraId="644F8AEB" w14:textId="77777777" w:rsidR="00F22FDA" w:rsidRDefault="00F22FDA" w:rsidP="00D34388">
      <w:pPr>
        <w:jc w:val="both"/>
      </w:pPr>
    </w:p>
    <w:p w14:paraId="3F3EE702" w14:textId="77777777" w:rsidR="0091624E" w:rsidRDefault="0091624E" w:rsidP="00D34388">
      <w:pPr>
        <w:jc w:val="both"/>
        <w:rPr>
          <w:i/>
          <w:iCs/>
        </w:rPr>
      </w:pPr>
    </w:p>
    <w:p w14:paraId="3B72B57C" w14:textId="5A259F9D" w:rsidR="00AE036C" w:rsidRPr="00EE6BB4" w:rsidRDefault="00AE036C" w:rsidP="00D34388">
      <w:pPr>
        <w:jc w:val="both"/>
        <w:rPr>
          <w:b/>
        </w:rPr>
      </w:pPr>
      <w:r w:rsidRPr="00EE6BB4">
        <w:rPr>
          <w:i/>
        </w:rPr>
        <w:t>“Quest’anno abbiamo il piacere di presentare come Capolavoro per Milano la splendida tavola di Lorenzo Lotto, proveniente dalla Pinacoteca Nazionale di Siena</w:t>
      </w:r>
      <w:r w:rsidR="003D5F57">
        <w:rPr>
          <w:i/>
          <w:iCs/>
        </w:rPr>
        <w:t xml:space="preserve"> -</w:t>
      </w:r>
      <w:r w:rsidR="00EE6BB4" w:rsidRPr="00EE6BB4">
        <w:rPr>
          <w:i/>
        </w:rPr>
        <w:t xml:space="preserve"> </w:t>
      </w:r>
      <w:r w:rsidR="00EE6BB4" w:rsidRPr="00EE6BB4">
        <w:t>afferma</w:t>
      </w:r>
      <w:r w:rsidR="00E100E8" w:rsidRPr="00EE6BB4">
        <w:rPr>
          <w:i/>
          <w:iCs/>
        </w:rPr>
        <w:t xml:space="preserve"> </w:t>
      </w:r>
      <w:r w:rsidR="000A3272" w:rsidRPr="00EE6BB4">
        <w:rPr>
          <w:b/>
        </w:rPr>
        <w:t xml:space="preserve">Nadia Righi, direttrice del Museo Diocesano e co-curatrice della mostra. </w:t>
      </w:r>
      <w:r w:rsidRPr="00EE6BB4">
        <w:rPr>
          <w:i/>
        </w:rPr>
        <w:t>Attraverso un lento percorso di avvicinamento che ogni anno sollecita ad avvicinarsi all’opera guardandola sia sotto il profilo storico artistico che spirituale, i visitatori potranno ammirare un dipinto caratterizzato da un’atmosfera intima e domestica, nel quale il tema della nascita di Gesù viene raccontato attraverso l’episodio del primo bagno del Bambino Gesù, narrato dai vangeli apocrifi. Lorenzo Lotto, straordinario sperimentatore di luci e colori, ambienta la scena in un notturno e ci offre un intreccio delicato di gesti e una straordinaria intensità di sguardi tra i protagonisti. Le sue inquietudini parlano ancora a noi, dopo cinque secoli, e ci invitano a cogliere il senso più profondo del Natale, l’irruzione dello straordinario dell’ordinario.”</w:t>
      </w:r>
    </w:p>
    <w:p w14:paraId="5CFF31E4" w14:textId="4A2935E9" w:rsidR="007C763D" w:rsidRPr="005F5A42" w:rsidRDefault="00BC1CB9" w:rsidP="00D34388">
      <w:pPr>
        <w:jc w:val="both"/>
        <w:rPr>
          <w:b/>
          <w:bCs/>
        </w:rPr>
      </w:pPr>
      <w:r w:rsidRPr="00BC1CB9">
        <w:rPr>
          <w:i/>
          <w:iCs/>
          <w:color w:val="000000"/>
        </w:rPr>
        <w:t>“I musei nazionali di Siena</w:t>
      </w:r>
      <w:r w:rsidRPr="00BC1CB9">
        <w:rPr>
          <w:color w:val="000000"/>
        </w:rPr>
        <w:t xml:space="preserve"> </w:t>
      </w:r>
      <w:r w:rsidR="00FA1AB3">
        <w:rPr>
          <w:color w:val="000000"/>
        </w:rPr>
        <w:t>-</w:t>
      </w:r>
      <w:r w:rsidRPr="00BC1CB9">
        <w:rPr>
          <w:color w:val="000000"/>
        </w:rPr>
        <w:t xml:space="preserve"> dichiara </w:t>
      </w:r>
      <w:r w:rsidRPr="006B3AF7">
        <w:rPr>
          <w:b/>
          <w:bCs/>
        </w:rPr>
        <w:t xml:space="preserve">Axel </w:t>
      </w:r>
      <w:proofErr w:type="spellStart"/>
      <w:r w:rsidRPr="006B3AF7">
        <w:rPr>
          <w:b/>
          <w:bCs/>
        </w:rPr>
        <w:t>Hémery</w:t>
      </w:r>
      <w:proofErr w:type="spellEnd"/>
      <w:r w:rsidRPr="00243F51">
        <w:rPr>
          <w:b/>
          <w:bCs/>
        </w:rPr>
        <w:t>,</w:t>
      </w:r>
      <w:r w:rsidRPr="006B3AF7">
        <w:rPr>
          <w:b/>
          <w:bCs/>
        </w:rPr>
        <w:t xml:space="preserve"> direttore </w:t>
      </w:r>
      <w:r w:rsidR="007C763D" w:rsidRPr="006B3AF7">
        <w:rPr>
          <w:b/>
          <w:bCs/>
        </w:rPr>
        <w:t xml:space="preserve">dei </w:t>
      </w:r>
      <w:r w:rsidR="007C763D" w:rsidRPr="006B3AF7">
        <w:rPr>
          <w:b/>
          <w:bCs/>
          <w:color w:val="000000"/>
        </w:rPr>
        <w:t xml:space="preserve">Musei </w:t>
      </w:r>
      <w:r w:rsidR="00243F51">
        <w:rPr>
          <w:b/>
          <w:bCs/>
          <w:color w:val="000000"/>
        </w:rPr>
        <w:t>N</w:t>
      </w:r>
      <w:r w:rsidR="007C763D" w:rsidRPr="006B3AF7">
        <w:rPr>
          <w:b/>
          <w:bCs/>
          <w:color w:val="000000"/>
        </w:rPr>
        <w:t xml:space="preserve">azionali di Siena </w:t>
      </w:r>
      <w:r w:rsidRPr="006B3AF7">
        <w:rPr>
          <w:b/>
          <w:bCs/>
        </w:rPr>
        <w:t>e</w:t>
      </w:r>
      <w:r w:rsidR="003631BC">
        <w:rPr>
          <w:b/>
          <w:bCs/>
        </w:rPr>
        <w:t xml:space="preserve"> </w:t>
      </w:r>
      <w:r w:rsidRPr="006B3AF7">
        <w:rPr>
          <w:b/>
          <w:bCs/>
        </w:rPr>
        <w:t>co</w:t>
      </w:r>
      <w:r w:rsidR="003631BC">
        <w:rPr>
          <w:b/>
          <w:bCs/>
        </w:rPr>
        <w:t>-</w:t>
      </w:r>
      <w:r w:rsidRPr="006B3AF7">
        <w:rPr>
          <w:b/>
          <w:bCs/>
        </w:rPr>
        <w:t xml:space="preserve"> curatore della mostra</w:t>
      </w:r>
      <w:r w:rsidRPr="00BC1CB9">
        <w:t xml:space="preserve"> -</w:t>
      </w:r>
      <w:r w:rsidRPr="00BC1CB9">
        <w:rPr>
          <w:color w:val="000000"/>
        </w:rPr>
        <w:t xml:space="preserve"> </w:t>
      </w:r>
      <w:r w:rsidRPr="00BC1CB9">
        <w:rPr>
          <w:i/>
          <w:iCs/>
          <w:color w:val="000000"/>
        </w:rPr>
        <w:t xml:space="preserve">sono felici di illuminare il </w:t>
      </w:r>
      <w:r w:rsidR="004C2FC9">
        <w:rPr>
          <w:i/>
          <w:iCs/>
          <w:color w:val="000000"/>
        </w:rPr>
        <w:t>N</w:t>
      </w:r>
      <w:r w:rsidRPr="00BC1CB9">
        <w:rPr>
          <w:i/>
          <w:iCs/>
          <w:color w:val="000000"/>
        </w:rPr>
        <w:t xml:space="preserve">atale milanese con un gioiello dalle sfaccettature </w:t>
      </w:r>
      <w:r w:rsidR="003F5331" w:rsidRPr="00BC1CB9">
        <w:rPr>
          <w:i/>
          <w:iCs/>
          <w:color w:val="000000"/>
        </w:rPr>
        <w:t>infinite</w:t>
      </w:r>
      <w:r w:rsidR="003F5331" w:rsidRPr="00243F51">
        <w:rPr>
          <w:i/>
          <w:iCs/>
          <w:color w:val="000000"/>
        </w:rPr>
        <w:t>:</w:t>
      </w:r>
      <w:r w:rsidRPr="00BC1CB9">
        <w:rPr>
          <w:i/>
          <w:iCs/>
          <w:color w:val="000000"/>
        </w:rPr>
        <w:t xml:space="preserve"> </w:t>
      </w:r>
      <w:r w:rsidR="004C2FC9">
        <w:rPr>
          <w:i/>
          <w:iCs/>
          <w:color w:val="000000"/>
        </w:rPr>
        <w:t>u</w:t>
      </w:r>
      <w:r w:rsidRPr="00BC1CB9">
        <w:rPr>
          <w:i/>
          <w:iCs/>
          <w:color w:val="000000"/>
        </w:rPr>
        <w:t>na iconografia unica, uno spessore spirituale, un fascino che durerà oltre la mostra”.</w:t>
      </w:r>
    </w:p>
    <w:p w14:paraId="4FB1732A" w14:textId="3645B9ED" w:rsidR="00AA59C1" w:rsidRDefault="0069669A" w:rsidP="00D34388">
      <w:pPr>
        <w:jc w:val="both"/>
      </w:pPr>
      <w:r>
        <w:t>Il dipinto</w:t>
      </w:r>
      <w:r w:rsidR="0022656C">
        <w:t xml:space="preserve"> affronta il tema della Natività secondo un’iconografia </w:t>
      </w:r>
      <w:r w:rsidR="00C52A2C">
        <w:t>insolita: oltre alla Sacra Famiglia</w:t>
      </w:r>
      <w:r w:rsidR="003B21E2">
        <w:t xml:space="preserve">, è rappresentata in primo piano la figura </w:t>
      </w:r>
      <w:r>
        <w:t>di una anziana levatrice</w:t>
      </w:r>
      <w:r w:rsidR="003B21E2">
        <w:t>, non presente ne</w:t>
      </w:r>
      <w:r>
        <w:t xml:space="preserve">i </w:t>
      </w:r>
      <w:r w:rsidR="003B21E2">
        <w:t>Vangel</w:t>
      </w:r>
      <w:r>
        <w:t>i canonici</w:t>
      </w:r>
      <w:r w:rsidR="00AA59C1">
        <w:t>, ma introdotta dai Vangeli apocrifi.</w:t>
      </w:r>
    </w:p>
    <w:p w14:paraId="25FB4447" w14:textId="3C3A0BF2" w:rsidR="00DB0929" w:rsidRDefault="00DB0929" w:rsidP="00D34388">
      <w:pPr>
        <w:jc w:val="both"/>
      </w:pPr>
      <w:r>
        <w:t xml:space="preserve">La scena, intima e raccolta, si svolge </w:t>
      </w:r>
      <w:r w:rsidRPr="00E07238">
        <w:t>all</w:t>
      </w:r>
      <w:r w:rsidR="00341D91" w:rsidRPr="00E07238">
        <w:t>’</w:t>
      </w:r>
      <w:r w:rsidRPr="00E07238">
        <w:t>interno</w:t>
      </w:r>
      <w:r>
        <w:t xml:space="preserve"> di una semplice stalla, in un’ambientazione notturna, che l’artista riprende dai modelli nordici che circolavano in quegli anni a Venezia, e</w:t>
      </w:r>
      <w:r w:rsidRPr="00DB0929">
        <w:t>, in generale, nell’Italia settentrionale.</w:t>
      </w:r>
      <w:r>
        <w:t xml:space="preserve"> Maestro nella sperimentazione delle potenzialità della luce, Lotto ricorre a una doppia fonte luminosa: la prima è l’alone generato dal Bambino, che si diffonde sui visi e sugli abiti degli altri personaggi, per poi riflettersi anche sugli oggetti sparsi attorno a loro; la seconda è la fiamma del focolare in secondo piano, dove in un ambiente retrostante compare un’altra figura femminile.</w:t>
      </w:r>
    </w:p>
    <w:p w14:paraId="6485A1E9" w14:textId="7161F872" w:rsidR="00DB0929" w:rsidRDefault="00DB0929" w:rsidP="00D34388">
      <w:pPr>
        <w:jc w:val="both"/>
      </w:pPr>
      <w:r>
        <w:t>Dall’opera emerge l’abilità di Lotto nel costruire un</w:t>
      </w:r>
      <w:r w:rsidR="00CE5E54">
        <w:t>’</w:t>
      </w:r>
      <w:r>
        <w:t xml:space="preserve">ambientazione intima e domestica, dove gli strumenti di lavoro di Giuseppe e gli oggetti di casa si uniscono ai gesti affettuosi e spontanei dei personaggi, tra cui si innesca anche un sottile gioco di sguardi. </w:t>
      </w:r>
    </w:p>
    <w:p w14:paraId="33773096" w14:textId="723A35CA" w:rsidR="00DB0929" w:rsidRDefault="00DB0929" w:rsidP="00D34388">
      <w:pPr>
        <w:jc w:val="both"/>
      </w:pPr>
      <w:r>
        <w:t xml:space="preserve">L’anziana levatrice osserva commossa </w:t>
      </w:r>
      <w:r w:rsidRPr="00A002D5">
        <w:t>l</w:t>
      </w:r>
      <w:r w:rsidR="00875A8C" w:rsidRPr="00A002D5">
        <w:t>a</w:t>
      </w:r>
      <w:r>
        <w:t xml:space="preserve"> Vergine che a sua volta si concentra con struggente tenerezza sul Bambino, il quale con un gesto di grande naturalezza sembra ritrarsi dall’acqua fredda, mentre dietro di loro Giuseppe con le braccia spalancate assiste alla scena in disparte.</w:t>
      </w:r>
    </w:p>
    <w:p w14:paraId="46F66102" w14:textId="1623C7E7" w:rsidR="00AC27C5" w:rsidRDefault="00AC27C5" w:rsidP="00D34388">
      <w:pPr>
        <w:jc w:val="both"/>
      </w:pPr>
      <w:r>
        <w:t xml:space="preserve">L’identificazione della anziana levatrice è tutt’altro che certa. Secondo alcuni Vangeli apocrifi dell’Infanzia, si tratterebbe dell’incredula </w:t>
      </w:r>
      <w:r w:rsidR="00341D91">
        <w:t>Salomè, punita</w:t>
      </w:r>
      <w:r>
        <w:t xml:space="preserve"> con la paralisi dell’arto a causa della sua diffidenza nei confronti della verginità di Maria e poi guarita grazie all’intervento di un angelo che la invita a toccare il neonato. </w:t>
      </w:r>
      <w:r w:rsidR="00CE5E54">
        <w:t>In un altro testo, il Vangelo arabo dell’Infanzia di Cristo, che circolava</w:t>
      </w:r>
      <w:r>
        <w:t xml:space="preserve"> </w:t>
      </w:r>
      <w:r w:rsidR="008828FA">
        <w:t>anche in</w:t>
      </w:r>
      <w:r w:rsidR="00CE5E54">
        <w:t xml:space="preserve"> Europa, </w:t>
      </w:r>
      <w:r>
        <w:t>si tratterebbe invece</w:t>
      </w:r>
      <w:r w:rsidR="00CE5E54">
        <w:t xml:space="preserve"> di Anastasia, un’anziana donna con le mani paralizzate, accorsa ad aiutare Maria: rimanendo stupita dall</w:t>
      </w:r>
      <w:r>
        <w:t>’eccezionalità dell’evento</w:t>
      </w:r>
      <w:r w:rsidR="00CE5E54">
        <w:t>, ottiene la grazia della guarigione.</w:t>
      </w:r>
      <w:r>
        <w:t xml:space="preserve"> </w:t>
      </w:r>
    </w:p>
    <w:p w14:paraId="52F794B1" w14:textId="4CB98C5C" w:rsidR="00AC27C5" w:rsidRDefault="008828FA" w:rsidP="00D34388">
      <w:pPr>
        <w:jc w:val="both"/>
      </w:pPr>
      <w:r w:rsidRPr="00E07238">
        <w:t>È</w:t>
      </w:r>
      <w:r w:rsidR="00AC27C5">
        <w:t xml:space="preserve"> forse più corretto lasciare aperte entrambe le ipotesi, immaginando che Lotto abbia volutamente sovrapposto le due figure, concentrandosi sugli sguardi dell’anziana che osserva il viso di Maria, a sua </w:t>
      </w:r>
      <w:r>
        <w:t xml:space="preserve">volta </w:t>
      </w:r>
      <w:r w:rsidRPr="0045546A">
        <w:t>impegnata</w:t>
      </w:r>
      <w:r w:rsidR="00AC27C5">
        <w:t xml:space="preserve"> a guardare il Bambino.</w:t>
      </w:r>
    </w:p>
    <w:p w14:paraId="7F059A95" w14:textId="2DC957CA" w:rsidR="00926262" w:rsidRDefault="0022656C" w:rsidP="00D34388">
      <w:pPr>
        <w:jc w:val="both"/>
      </w:pPr>
      <w:r w:rsidRPr="0045546A">
        <w:t xml:space="preserve">Dal punto di vista iconografico si notano ulteriori dettagli inconsueti, come il gesto stupito di San </w:t>
      </w:r>
      <w:r w:rsidRPr="00D34388">
        <w:t>Giuseppe e la presenza nel Bambino del cordone ombelicale non ancora reciso, a sottolinear</w:t>
      </w:r>
      <w:r w:rsidR="00255C92" w:rsidRPr="00D34388">
        <w:t>e</w:t>
      </w:r>
      <w:r w:rsidRPr="00D34388">
        <w:t xml:space="preserve"> l’umanità</w:t>
      </w:r>
      <w:r w:rsidR="0055380F" w:rsidRPr="00D34388">
        <w:t xml:space="preserve"> di Cristo</w:t>
      </w:r>
      <w:r w:rsidRPr="00D34388">
        <w:t>.</w:t>
      </w:r>
    </w:p>
    <w:p w14:paraId="25A23402" w14:textId="77777777" w:rsidR="0091624E" w:rsidRDefault="0091624E" w:rsidP="00D34388">
      <w:pPr>
        <w:jc w:val="both"/>
      </w:pPr>
    </w:p>
    <w:p w14:paraId="783891C8" w14:textId="77777777" w:rsidR="0091624E" w:rsidRDefault="0091624E" w:rsidP="00D34388">
      <w:pPr>
        <w:jc w:val="both"/>
      </w:pPr>
    </w:p>
    <w:p w14:paraId="60808D7D" w14:textId="099A193A" w:rsidR="00AC27C5" w:rsidRDefault="005D638A" w:rsidP="00D34388">
      <w:pPr>
        <w:jc w:val="both"/>
      </w:pPr>
      <w:r>
        <w:t xml:space="preserve">Per quanto riguarda la provenienza, </w:t>
      </w:r>
      <w:r w:rsidR="00AC27C5">
        <w:t xml:space="preserve">si ipotizza che la tavola </w:t>
      </w:r>
      <w:r w:rsidR="00AC27C5" w:rsidRPr="00E07238">
        <w:t>si</w:t>
      </w:r>
      <w:r w:rsidR="008828FA" w:rsidRPr="00E07238">
        <w:t>a</w:t>
      </w:r>
      <w:r w:rsidR="00AC27C5">
        <w:t xml:space="preserve"> appartenuta in origine alla collezione</w:t>
      </w:r>
      <w:r>
        <w:t xml:space="preserve"> Gonzaga di Mantova</w:t>
      </w:r>
      <w:r w:rsidR="00AC27C5">
        <w:t xml:space="preserve"> saccheggiata nel 1630 durante la guerra dei Trent’Anni. In quella occasione, alcune opere, sottratte dal capitano Piccolomini sarebbero giunte a Siena. In seguito al matrimonio dell’ultima erede Piccolomini con Giuseppe Spannocchi il dipinto passa alla famiglia dello sposo che lo dona alle raccolte senesi nel XIX secolo. </w:t>
      </w:r>
    </w:p>
    <w:p w14:paraId="52D4C263" w14:textId="77777777" w:rsidR="0022656C" w:rsidRDefault="00AC27C5" w:rsidP="00D34388">
      <w:pPr>
        <w:jc w:val="both"/>
      </w:pPr>
      <w:r>
        <w:t xml:space="preserve">Nel corso di un recente restauro (2018) sono emerse </w:t>
      </w:r>
      <w:r w:rsidR="005D638A">
        <w:t>alla base dell’opera, in basso a destra, la data e la firma del pittore, sempre citate nei documenti ma ormai considerate perdute, celate dallo sporco e da vecchi interventi di integrazione pittorica</w:t>
      </w:r>
      <w:r>
        <w:t>. La critica è oggi concorde nell’interpretare</w:t>
      </w:r>
      <w:r w:rsidR="005D638A">
        <w:t xml:space="preserve"> la data 1525 e non 1521, come erroneamente ritenuto in precedenza</w:t>
      </w:r>
      <w:r w:rsidR="0022656C">
        <w:t>.</w:t>
      </w:r>
    </w:p>
    <w:p w14:paraId="7F059A98" w14:textId="40AD0E0F" w:rsidR="00926262" w:rsidRDefault="0022656C" w:rsidP="00D34388">
      <w:pPr>
        <w:jc w:val="both"/>
      </w:pPr>
      <w:r>
        <w:t xml:space="preserve">L’opera sarebbe stata quindi eseguita </w:t>
      </w:r>
      <w:r w:rsidR="005D638A">
        <w:t>al termine del lungo soggiorno bergamasco del pittore (1513-1526), tra i più sereni e fecondi periodi della sua attività artistica, in cui mette a punto uno stile assolutamente originale.</w:t>
      </w:r>
    </w:p>
    <w:p w14:paraId="1A78C66B" w14:textId="2DC3D862" w:rsidR="00606D7E" w:rsidRDefault="00F55D24" w:rsidP="001D4F2C">
      <w:r>
        <w:t>L’opera sarà presentata in un percorso espositivo che consente un approfondimento sia storico-artistico che spirituale, con l’ausilio di apparati didattici, immagini, video e musiche, che permettono una riflessione sul dipinto e sul suo significato.</w:t>
      </w:r>
      <w:r>
        <w:br/>
        <w:t>Sono inoltre previste visite guidate ogni domenica, laboratori per i bambini e un ciclo di conferenze di approfondimento nel mese di gennaio.</w:t>
      </w:r>
    </w:p>
    <w:p w14:paraId="7F059A99" w14:textId="64A4110A" w:rsidR="00926262" w:rsidRPr="00D93110" w:rsidRDefault="0022656C" w:rsidP="00D34388">
      <w:pPr>
        <w:pBdr>
          <w:top w:val="none" w:sz="0" w:space="0" w:color="000000"/>
          <w:left w:val="none" w:sz="0" w:space="0" w:color="000000"/>
          <w:bottom w:val="none" w:sz="0" w:space="0" w:color="000000"/>
          <w:right w:val="none" w:sz="0" w:space="0" w:color="000000"/>
          <w:between w:val="none" w:sz="0" w:space="0" w:color="000000"/>
        </w:pBdr>
        <w:spacing w:after="320"/>
        <w:jc w:val="both"/>
        <w:rPr>
          <w:b/>
          <w:bCs/>
        </w:rPr>
      </w:pPr>
      <w:r w:rsidRPr="004C12BA">
        <w:t>La mostra è realizzata con il patrocinio</w:t>
      </w:r>
      <w:r w:rsidR="00ED6974" w:rsidRPr="004C12BA">
        <w:t xml:space="preserve"> del </w:t>
      </w:r>
      <w:r w:rsidR="00ED6974" w:rsidRPr="001D4F2C">
        <w:rPr>
          <w:b/>
          <w:bCs/>
        </w:rPr>
        <w:t>Comune di Milano</w:t>
      </w:r>
      <w:r w:rsidR="00175D69">
        <w:t xml:space="preserve">, </w:t>
      </w:r>
      <w:r w:rsidRPr="004C12BA">
        <w:t xml:space="preserve">di </w:t>
      </w:r>
      <w:r w:rsidRPr="001D4F2C">
        <w:rPr>
          <w:b/>
          <w:bCs/>
        </w:rPr>
        <w:t>Regione Lombardia</w:t>
      </w:r>
      <w:r w:rsidR="00175D69">
        <w:rPr>
          <w:b/>
          <w:bCs/>
        </w:rPr>
        <w:t xml:space="preserve"> </w:t>
      </w:r>
      <w:r w:rsidR="00175D69" w:rsidRPr="00D93110">
        <w:t>e</w:t>
      </w:r>
      <w:r w:rsidR="00175D69">
        <w:rPr>
          <w:b/>
          <w:bCs/>
        </w:rPr>
        <w:t xml:space="preserve"> </w:t>
      </w:r>
      <w:r w:rsidR="00175D69" w:rsidRPr="004F74C9">
        <w:t>del</w:t>
      </w:r>
      <w:r w:rsidR="00175D69" w:rsidRPr="004F74C9">
        <w:rPr>
          <w:rStyle w:val="apple-converted-space"/>
          <w:rFonts w:ascii="Calibri" w:hAnsi="Calibri" w:cs="Calibri"/>
          <w:color w:val="1F3864"/>
          <w:shd w:val="clear" w:color="auto" w:fill="FFFFFF"/>
        </w:rPr>
        <w:t> </w:t>
      </w:r>
      <w:r w:rsidR="00175D69" w:rsidRPr="004F74C9">
        <w:rPr>
          <w:rFonts w:ascii="Calibri" w:hAnsi="Calibri" w:cs="Calibri"/>
          <w:b/>
          <w:bCs/>
          <w:color w:val="000000"/>
          <w:shd w:val="clear" w:color="auto" w:fill="FFFFFF"/>
        </w:rPr>
        <w:t>Centro Internazionale di Studi e Documentazione su Lorenzo Lotto</w:t>
      </w:r>
      <w:r w:rsidR="00D93110">
        <w:rPr>
          <w:rFonts w:ascii="Calibri" w:hAnsi="Calibri" w:cs="Calibri"/>
          <w:b/>
          <w:bCs/>
          <w:color w:val="000000"/>
          <w:shd w:val="clear" w:color="auto" w:fill="FFFFFF"/>
        </w:rPr>
        <w:t xml:space="preserve">; </w:t>
      </w:r>
      <w:r w:rsidR="00D93110" w:rsidRPr="00D93110">
        <w:rPr>
          <w:rFonts w:ascii="Calibri" w:hAnsi="Calibri" w:cs="Calibri"/>
          <w:color w:val="000000"/>
          <w:shd w:val="clear" w:color="auto" w:fill="FFFFFF"/>
        </w:rPr>
        <w:t>sponsor</w:t>
      </w:r>
      <w:r w:rsidR="00D93110">
        <w:rPr>
          <w:rFonts w:ascii="Calibri" w:hAnsi="Calibri" w:cs="Calibri"/>
          <w:b/>
          <w:bCs/>
          <w:color w:val="000000"/>
          <w:shd w:val="clear" w:color="auto" w:fill="FFFFFF"/>
        </w:rPr>
        <w:t xml:space="preserve"> </w:t>
      </w:r>
      <w:r w:rsidRPr="001D4F2C">
        <w:rPr>
          <w:b/>
          <w:bCs/>
        </w:rPr>
        <w:t>Fondazione Monte di Lombardia</w:t>
      </w:r>
      <w:r w:rsidRPr="004C12BA">
        <w:t xml:space="preserve">, </w:t>
      </w:r>
      <w:r w:rsidRPr="001D4F2C">
        <w:rPr>
          <w:b/>
          <w:bCs/>
        </w:rPr>
        <w:t>FNM</w:t>
      </w:r>
      <w:r w:rsidRPr="004C12BA">
        <w:t xml:space="preserve">, </w:t>
      </w:r>
      <w:r w:rsidRPr="001D4F2C">
        <w:rPr>
          <w:b/>
          <w:bCs/>
        </w:rPr>
        <w:t>Enel</w:t>
      </w:r>
      <w:r w:rsidRPr="004C12BA">
        <w:t xml:space="preserve">; sostenitori: </w:t>
      </w:r>
      <w:r w:rsidR="002B4205" w:rsidRPr="00E04854">
        <w:rPr>
          <w:b/>
          <w:bCs/>
        </w:rPr>
        <w:t>Fondazione Della Frera</w:t>
      </w:r>
      <w:r w:rsidR="002B4205" w:rsidRPr="004C12BA">
        <w:t xml:space="preserve">, </w:t>
      </w:r>
      <w:r w:rsidRPr="00E04854">
        <w:rPr>
          <w:b/>
          <w:bCs/>
        </w:rPr>
        <w:t>Beta 80 Group</w:t>
      </w:r>
      <w:r w:rsidRPr="004C12BA">
        <w:t xml:space="preserve">, </w:t>
      </w:r>
      <w:r w:rsidRPr="00E04854">
        <w:rPr>
          <w:b/>
          <w:bCs/>
        </w:rPr>
        <w:t>Gi Group</w:t>
      </w:r>
      <w:r w:rsidRPr="004C12BA">
        <w:t xml:space="preserve">, </w:t>
      </w:r>
      <w:r w:rsidRPr="00E04854">
        <w:rPr>
          <w:b/>
          <w:bCs/>
        </w:rPr>
        <w:t>Fondazione Rocca</w:t>
      </w:r>
      <w:r w:rsidRPr="004C12BA">
        <w:t xml:space="preserve">, </w:t>
      </w:r>
      <w:r w:rsidRPr="00E04854">
        <w:rPr>
          <w:b/>
          <w:bCs/>
        </w:rPr>
        <w:t>Manager Italia</w:t>
      </w:r>
      <w:r w:rsidRPr="004C12BA">
        <w:t xml:space="preserve">, </w:t>
      </w:r>
      <w:r w:rsidRPr="00E04854">
        <w:rPr>
          <w:b/>
          <w:bCs/>
        </w:rPr>
        <w:t>SVS</w:t>
      </w:r>
      <w:r w:rsidR="00A50CD9" w:rsidRPr="004C12BA">
        <w:t xml:space="preserve">, </w:t>
      </w:r>
      <w:r w:rsidR="00A50CD9" w:rsidRPr="00E04854">
        <w:rPr>
          <w:b/>
          <w:bCs/>
        </w:rPr>
        <w:t>BSTC</w:t>
      </w:r>
      <w:r w:rsidRPr="004C12BA">
        <w:t xml:space="preserve">; </w:t>
      </w:r>
      <w:r w:rsidR="00A50CD9" w:rsidRPr="004C12BA">
        <w:t>partner</w:t>
      </w:r>
      <w:r w:rsidR="000741B7" w:rsidRPr="004C12BA">
        <w:t xml:space="preserve"> tecnico</w:t>
      </w:r>
      <w:r w:rsidRPr="004C12BA">
        <w:t>:</w:t>
      </w:r>
      <w:r w:rsidR="000741B7" w:rsidRPr="004C12BA">
        <w:t xml:space="preserve"> </w:t>
      </w:r>
      <w:r w:rsidR="000741B7" w:rsidRPr="00E04854">
        <w:rPr>
          <w:b/>
          <w:bCs/>
        </w:rPr>
        <w:t>Caimi</w:t>
      </w:r>
      <w:r w:rsidR="000741B7" w:rsidRPr="004C12BA">
        <w:t xml:space="preserve">; </w:t>
      </w:r>
      <w:r w:rsidRPr="004C12BA">
        <w:t xml:space="preserve">travel partner: </w:t>
      </w:r>
      <w:r w:rsidRPr="00E04854">
        <w:rPr>
          <w:b/>
          <w:bCs/>
        </w:rPr>
        <w:t>Trenord</w:t>
      </w:r>
      <w:r w:rsidRPr="004C12BA">
        <w:t>.</w:t>
      </w:r>
    </w:p>
    <w:p w14:paraId="37E34E05" w14:textId="77777777" w:rsidR="004711BF" w:rsidRPr="00F55D24" w:rsidRDefault="004711BF" w:rsidP="004711BF">
      <w:pPr>
        <w:jc w:val="both"/>
      </w:pPr>
      <w:r w:rsidRPr="00902C85">
        <w:t xml:space="preserve">Fondazione Banca del Monte, che supporta la mostra, promuove la visita da parte dei più giovani (fino ai 25 anni) garantendo loro l’ingresso ridotto speciale a 4€ tutti i giorni, </w:t>
      </w:r>
      <w:proofErr w:type="spellStart"/>
      <w:r w:rsidRPr="00902C85">
        <w:t>trenne</w:t>
      </w:r>
      <w:proofErr w:type="spellEnd"/>
      <w:r w:rsidRPr="00902C85">
        <w:t xml:space="preserve"> il lunedì, dalle 10.00 alle 18.00.</w:t>
      </w:r>
      <w:bookmarkStart w:id="1" w:name="_heading=h.cz77jzk7dz50" w:colFirst="0" w:colLast="0"/>
      <w:bookmarkEnd w:id="1"/>
    </w:p>
    <w:p w14:paraId="15C9EF2B" w14:textId="77777777" w:rsidR="00834CA9" w:rsidRDefault="00834CA9">
      <w:pPr>
        <w:jc w:val="both"/>
        <w:rPr>
          <w:b/>
        </w:rPr>
      </w:pPr>
    </w:p>
    <w:p w14:paraId="7F059A9D" w14:textId="77777777" w:rsidR="00926262" w:rsidRDefault="0022656C">
      <w:pPr>
        <w:jc w:val="both"/>
        <w:rPr>
          <w:b/>
        </w:rPr>
      </w:pPr>
      <w:r>
        <w:rPr>
          <w:b/>
        </w:rPr>
        <w:t>CAPOLAVORO PER MILANO – Le passate edizioni</w:t>
      </w:r>
    </w:p>
    <w:p w14:paraId="0AC34FC6" w14:textId="214F0FEC" w:rsidR="00FB59B7" w:rsidRDefault="0022656C">
      <w:pPr>
        <w:jc w:val="both"/>
        <w:rPr>
          <w:sz w:val="20"/>
          <w:szCs w:val="20"/>
        </w:rPr>
      </w:pPr>
      <w:r w:rsidRPr="004C2FC9">
        <w:rPr>
          <w:sz w:val="20"/>
          <w:szCs w:val="20"/>
        </w:rPr>
        <w:t xml:space="preserve">Il Museo Diocesano Carlo Maria Martini ha ospitato negli anni opere come la </w:t>
      </w:r>
      <w:r w:rsidRPr="004C2FC9">
        <w:rPr>
          <w:i/>
          <w:sz w:val="20"/>
          <w:szCs w:val="20"/>
        </w:rPr>
        <w:t>Deposizione</w:t>
      </w:r>
      <w:r w:rsidRPr="004C2FC9">
        <w:rPr>
          <w:sz w:val="20"/>
          <w:szCs w:val="20"/>
        </w:rPr>
        <w:t xml:space="preserve"> (Pinacoteca Vaticana)</w:t>
      </w:r>
      <w:r w:rsidRPr="004C2FC9">
        <w:rPr>
          <w:i/>
          <w:sz w:val="20"/>
          <w:szCs w:val="20"/>
        </w:rPr>
        <w:t xml:space="preserve"> e La cattura di Cristo </w:t>
      </w:r>
      <w:r w:rsidRPr="004C2FC9">
        <w:rPr>
          <w:sz w:val="20"/>
          <w:szCs w:val="20"/>
        </w:rPr>
        <w:t>di Caravaggio (National Gallery di Dublino), l’</w:t>
      </w:r>
      <w:r w:rsidRPr="004C2FC9">
        <w:rPr>
          <w:i/>
          <w:sz w:val="20"/>
          <w:szCs w:val="20"/>
        </w:rPr>
        <w:t>Annunciata</w:t>
      </w:r>
      <w:r w:rsidRPr="004C2FC9">
        <w:rPr>
          <w:sz w:val="20"/>
          <w:szCs w:val="20"/>
        </w:rPr>
        <w:t xml:space="preserve"> (Galleria Regionale della Sicilia "Palazzo Abatellis", Palermo) e </w:t>
      </w:r>
      <w:r w:rsidRPr="004C2FC9">
        <w:rPr>
          <w:i/>
          <w:sz w:val="20"/>
          <w:szCs w:val="20"/>
        </w:rPr>
        <w:t>l’Ecce Homo</w:t>
      </w:r>
      <w:r w:rsidRPr="004C2FC9">
        <w:rPr>
          <w:sz w:val="20"/>
          <w:szCs w:val="20"/>
        </w:rPr>
        <w:t xml:space="preserve"> (Piacenza, Collegio Alberoni)</w:t>
      </w:r>
      <w:r w:rsidRPr="004C2FC9">
        <w:rPr>
          <w:i/>
          <w:sz w:val="20"/>
          <w:szCs w:val="20"/>
        </w:rPr>
        <w:t xml:space="preserve"> </w:t>
      </w:r>
      <w:r w:rsidRPr="004C2FC9">
        <w:rPr>
          <w:sz w:val="20"/>
          <w:szCs w:val="20"/>
        </w:rPr>
        <w:t xml:space="preserve">di Antonello da Messina, la </w:t>
      </w:r>
      <w:r w:rsidRPr="004C2FC9">
        <w:rPr>
          <w:i/>
          <w:sz w:val="20"/>
          <w:szCs w:val="20"/>
        </w:rPr>
        <w:t xml:space="preserve">Natività </w:t>
      </w:r>
      <w:r w:rsidRPr="004C2FC9">
        <w:rPr>
          <w:sz w:val="20"/>
          <w:szCs w:val="20"/>
        </w:rPr>
        <w:t xml:space="preserve">di Lorenzo Lotto (Pinacoteca Tosio Martinengo di Brescia), la </w:t>
      </w:r>
      <w:r w:rsidRPr="004C2FC9">
        <w:rPr>
          <w:i/>
          <w:sz w:val="20"/>
          <w:szCs w:val="20"/>
        </w:rPr>
        <w:t>Natività</w:t>
      </w:r>
      <w:r w:rsidRPr="004C2FC9">
        <w:rPr>
          <w:sz w:val="20"/>
          <w:szCs w:val="20"/>
        </w:rPr>
        <w:t xml:space="preserve"> di Filippo Lippi (Musei Civici di Prato), la </w:t>
      </w:r>
      <w:r w:rsidRPr="004C2FC9">
        <w:rPr>
          <w:i/>
          <w:sz w:val="20"/>
          <w:szCs w:val="20"/>
        </w:rPr>
        <w:t>Giuditta</w:t>
      </w:r>
      <w:r w:rsidRPr="004C2FC9">
        <w:rPr>
          <w:sz w:val="20"/>
          <w:szCs w:val="20"/>
        </w:rPr>
        <w:t xml:space="preserve"> di Botticelli (Gallerie degli Uffizi), la </w:t>
      </w:r>
      <w:r w:rsidRPr="004C2FC9">
        <w:rPr>
          <w:i/>
          <w:sz w:val="20"/>
          <w:szCs w:val="20"/>
        </w:rPr>
        <w:t xml:space="preserve">Sacra Famiglia </w:t>
      </w:r>
      <w:r w:rsidRPr="004C2FC9">
        <w:rPr>
          <w:sz w:val="20"/>
          <w:szCs w:val="20"/>
        </w:rPr>
        <w:t xml:space="preserve">di Mantegna (Fort Worth, Texas, </w:t>
      </w:r>
      <w:proofErr w:type="spellStart"/>
      <w:r w:rsidRPr="004C2FC9">
        <w:rPr>
          <w:sz w:val="20"/>
          <w:szCs w:val="20"/>
        </w:rPr>
        <w:t>Kimbell</w:t>
      </w:r>
      <w:proofErr w:type="spellEnd"/>
      <w:r w:rsidRPr="004C2FC9">
        <w:rPr>
          <w:sz w:val="20"/>
          <w:szCs w:val="20"/>
        </w:rPr>
        <w:t xml:space="preserve"> Art Museum), l’</w:t>
      </w:r>
      <w:r w:rsidRPr="004C2FC9">
        <w:rPr>
          <w:i/>
          <w:sz w:val="20"/>
          <w:szCs w:val="20"/>
        </w:rPr>
        <w:t xml:space="preserve">Adorazione dei Magi </w:t>
      </w:r>
      <w:r w:rsidRPr="004C2FC9">
        <w:rPr>
          <w:sz w:val="20"/>
          <w:szCs w:val="20"/>
        </w:rPr>
        <w:t>di Albrecht Dürer (Gallerie degli Uffizi), l’</w:t>
      </w:r>
      <w:r w:rsidRPr="004C2FC9">
        <w:rPr>
          <w:i/>
          <w:sz w:val="20"/>
          <w:szCs w:val="20"/>
        </w:rPr>
        <w:t xml:space="preserve">Adorazione dei Pastori </w:t>
      </w:r>
      <w:r w:rsidRPr="004C2FC9">
        <w:rPr>
          <w:sz w:val="20"/>
          <w:szCs w:val="20"/>
        </w:rPr>
        <w:t>di Perugino (Galleria Nazionale dell’Umbria)</w:t>
      </w:r>
      <w:r w:rsidRPr="004C2FC9">
        <w:rPr>
          <w:i/>
          <w:sz w:val="20"/>
          <w:szCs w:val="20"/>
        </w:rPr>
        <w:t xml:space="preserve">, </w:t>
      </w:r>
      <w:r w:rsidRPr="004C2FC9">
        <w:rPr>
          <w:sz w:val="20"/>
          <w:szCs w:val="20"/>
        </w:rPr>
        <w:t>l’</w:t>
      </w:r>
      <w:r w:rsidRPr="004C2FC9">
        <w:rPr>
          <w:i/>
          <w:sz w:val="20"/>
          <w:szCs w:val="20"/>
        </w:rPr>
        <w:t xml:space="preserve">Adorazione dei Magi </w:t>
      </w:r>
      <w:r w:rsidRPr="004C2FC9">
        <w:rPr>
          <w:sz w:val="20"/>
          <w:szCs w:val="20"/>
        </w:rPr>
        <w:t>di Veronese (Vicenza, chiesa di Santa Corona), l’</w:t>
      </w:r>
      <w:r w:rsidRPr="004C2FC9">
        <w:rPr>
          <w:i/>
          <w:sz w:val="20"/>
          <w:szCs w:val="20"/>
        </w:rPr>
        <w:t>Adorazione dei Magi</w:t>
      </w:r>
      <w:r w:rsidRPr="004C2FC9">
        <w:rPr>
          <w:sz w:val="20"/>
          <w:szCs w:val="20"/>
        </w:rPr>
        <w:t xml:space="preserve"> di Artemisia Gentileschi (Cattedrale di Pozzuoli), l’</w:t>
      </w:r>
      <w:r w:rsidRPr="004C2FC9">
        <w:rPr>
          <w:i/>
          <w:sz w:val="20"/>
          <w:szCs w:val="20"/>
        </w:rPr>
        <w:t>Annunciazione</w:t>
      </w:r>
      <w:r w:rsidRPr="004C2FC9">
        <w:rPr>
          <w:sz w:val="20"/>
          <w:szCs w:val="20"/>
        </w:rPr>
        <w:t xml:space="preserve"> di Tiziano (Museo e Real Bosco di Capodimonte), la </w:t>
      </w:r>
      <w:r w:rsidRPr="004C2FC9">
        <w:rPr>
          <w:i/>
          <w:sz w:val="20"/>
          <w:szCs w:val="20"/>
        </w:rPr>
        <w:t>Predella della Pala Oddi</w:t>
      </w:r>
      <w:r w:rsidRPr="004C2FC9">
        <w:rPr>
          <w:sz w:val="20"/>
          <w:szCs w:val="20"/>
        </w:rPr>
        <w:t xml:space="preserve"> di Raffaello (Musei Vaticani), lo scomparto dell’</w:t>
      </w:r>
      <w:r w:rsidRPr="004C2FC9">
        <w:rPr>
          <w:i/>
          <w:sz w:val="20"/>
          <w:szCs w:val="20"/>
        </w:rPr>
        <w:t xml:space="preserve">Armadio degli Argenti </w:t>
      </w:r>
      <w:r w:rsidRPr="004C2FC9">
        <w:rPr>
          <w:sz w:val="20"/>
          <w:szCs w:val="20"/>
        </w:rPr>
        <w:t>di Beato Angelico (Museo di San Marco di Firenze) e l’</w:t>
      </w:r>
      <w:r w:rsidRPr="004C2FC9">
        <w:rPr>
          <w:i/>
          <w:sz w:val="20"/>
          <w:szCs w:val="20"/>
        </w:rPr>
        <w:t>Adorazione dei Magi</w:t>
      </w:r>
      <w:r w:rsidRPr="004C2FC9">
        <w:rPr>
          <w:sz w:val="20"/>
          <w:szCs w:val="20"/>
        </w:rPr>
        <w:t xml:space="preserve"> di Sandro Botticelli (Gallerie degli Uffizi di Firenze).</w:t>
      </w:r>
    </w:p>
    <w:p w14:paraId="550B93B8" w14:textId="77777777" w:rsidR="0091624E" w:rsidRPr="004C2FC9" w:rsidRDefault="0091624E">
      <w:pPr>
        <w:jc w:val="both"/>
        <w:rPr>
          <w:sz w:val="20"/>
          <w:szCs w:val="20"/>
        </w:rPr>
      </w:pPr>
    </w:p>
    <w:p w14:paraId="7F059AA0" w14:textId="5D3D61FC" w:rsidR="00926262" w:rsidRDefault="0022656C">
      <w:pPr>
        <w:jc w:val="both"/>
      </w:pPr>
      <w:r>
        <w:t xml:space="preserve">Milano, </w:t>
      </w:r>
      <w:r w:rsidR="004C12BA">
        <w:t xml:space="preserve">27 </w:t>
      </w:r>
      <w:r>
        <w:t>ottobre 2025</w:t>
      </w:r>
    </w:p>
    <w:p w14:paraId="7F059AA2" w14:textId="77777777" w:rsidR="00926262" w:rsidRDefault="00926262">
      <w:pPr>
        <w:jc w:val="both"/>
        <w:rPr>
          <w:sz w:val="18"/>
          <w:szCs w:val="18"/>
        </w:rPr>
      </w:pPr>
    </w:p>
    <w:p w14:paraId="3F3385F9" w14:textId="77777777" w:rsidR="00CA1297" w:rsidRDefault="00CA1297">
      <w:pPr>
        <w:jc w:val="both"/>
        <w:rPr>
          <w:sz w:val="18"/>
          <w:szCs w:val="18"/>
        </w:rPr>
      </w:pPr>
    </w:p>
    <w:p w14:paraId="2DBDE0F3" w14:textId="77777777" w:rsidR="0091624E" w:rsidRDefault="0091624E">
      <w:pPr>
        <w:jc w:val="both"/>
        <w:rPr>
          <w:sz w:val="18"/>
          <w:szCs w:val="18"/>
        </w:rPr>
      </w:pPr>
    </w:p>
    <w:p w14:paraId="7F059AA4" w14:textId="5EBA4FB9" w:rsidR="00926262" w:rsidRPr="0022599A" w:rsidRDefault="0022656C">
      <w:pPr>
        <w:rPr>
          <w:b/>
          <w:sz w:val="20"/>
          <w:szCs w:val="20"/>
        </w:rPr>
      </w:pPr>
      <w:r w:rsidRPr="0022599A">
        <w:rPr>
          <w:b/>
          <w:sz w:val="20"/>
          <w:szCs w:val="20"/>
        </w:rPr>
        <w:t>LORENZO LOTTO. La Natività</w:t>
      </w:r>
      <w:r w:rsidRPr="0022599A">
        <w:rPr>
          <w:b/>
          <w:i/>
          <w:sz w:val="20"/>
          <w:szCs w:val="20"/>
        </w:rPr>
        <w:br/>
      </w:r>
      <w:r w:rsidRPr="0022599A">
        <w:rPr>
          <w:b/>
          <w:sz w:val="20"/>
          <w:szCs w:val="20"/>
        </w:rPr>
        <w:t>Dalla Pinacoteca Nazionale di Siena</w:t>
      </w:r>
      <w:r w:rsidRPr="0022599A">
        <w:rPr>
          <w:b/>
          <w:i/>
          <w:sz w:val="20"/>
          <w:szCs w:val="20"/>
        </w:rPr>
        <w:br/>
      </w:r>
      <w:r w:rsidRPr="0022599A">
        <w:rPr>
          <w:b/>
          <w:sz w:val="20"/>
          <w:szCs w:val="20"/>
        </w:rPr>
        <w:t>Un capolavoro per Milano 2025</w:t>
      </w:r>
      <w:r w:rsidR="00633E0E" w:rsidRPr="0022599A">
        <w:rPr>
          <w:b/>
          <w:sz w:val="20"/>
          <w:szCs w:val="20"/>
        </w:rPr>
        <w:br/>
      </w:r>
      <w:r w:rsidR="00633E0E" w:rsidRPr="0022599A">
        <w:rPr>
          <w:color w:val="000000"/>
          <w:sz w:val="20"/>
          <w:szCs w:val="20"/>
        </w:rPr>
        <w:t xml:space="preserve">A cura di </w:t>
      </w:r>
      <w:r w:rsidR="00633E0E" w:rsidRPr="0022599A">
        <w:rPr>
          <w:b/>
          <w:color w:val="000000"/>
          <w:sz w:val="20"/>
          <w:szCs w:val="20"/>
        </w:rPr>
        <w:t>A</w:t>
      </w:r>
      <w:r w:rsidR="00633E0E" w:rsidRPr="0022599A">
        <w:rPr>
          <w:b/>
          <w:sz w:val="20"/>
          <w:szCs w:val="20"/>
        </w:rPr>
        <w:t>xel</w:t>
      </w:r>
      <w:r w:rsidR="00633E0E" w:rsidRPr="0022599A">
        <w:rPr>
          <w:sz w:val="20"/>
          <w:szCs w:val="20"/>
        </w:rPr>
        <w:t xml:space="preserve"> </w:t>
      </w:r>
      <w:proofErr w:type="spellStart"/>
      <w:r w:rsidR="00633E0E" w:rsidRPr="0022599A">
        <w:rPr>
          <w:b/>
          <w:sz w:val="20"/>
          <w:szCs w:val="20"/>
        </w:rPr>
        <w:t>Hémery</w:t>
      </w:r>
      <w:proofErr w:type="spellEnd"/>
      <w:r w:rsidR="00633E0E" w:rsidRPr="0022599A">
        <w:rPr>
          <w:b/>
          <w:color w:val="000000"/>
          <w:sz w:val="20"/>
          <w:szCs w:val="20"/>
        </w:rPr>
        <w:t xml:space="preserve"> </w:t>
      </w:r>
      <w:r w:rsidR="00633E0E" w:rsidRPr="0022599A">
        <w:rPr>
          <w:color w:val="000000"/>
          <w:sz w:val="20"/>
          <w:szCs w:val="20"/>
        </w:rPr>
        <w:t>e</w:t>
      </w:r>
      <w:r w:rsidR="00633E0E" w:rsidRPr="0022599A">
        <w:rPr>
          <w:b/>
          <w:color w:val="000000"/>
          <w:sz w:val="20"/>
          <w:szCs w:val="20"/>
        </w:rPr>
        <w:t xml:space="preserve"> Nadia Righi</w:t>
      </w:r>
      <w:r w:rsidR="00633E0E" w:rsidRPr="0022599A">
        <w:rPr>
          <w:b/>
          <w:sz w:val="20"/>
          <w:szCs w:val="20"/>
        </w:rPr>
        <w:br/>
      </w:r>
      <w:r w:rsidRPr="0022599A">
        <w:rPr>
          <w:sz w:val="20"/>
          <w:szCs w:val="20"/>
        </w:rPr>
        <w:t>Milano, Museo Diocesano Carlo Maria Martini (piazza Sant’Eustorgio 3 – MM Vetra)</w:t>
      </w:r>
      <w:r w:rsidRPr="0022599A">
        <w:rPr>
          <w:b/>
          <w:sz w:val="20"/>
          <w:szCs w:val="20"/>
        </w:rPr>
        <w:br/>
      </w:r>
      <w:r w:rsidRPr="0022599A">
        <w:rPr>
          <w:sz w:val="20"/>
          <w:szCs w:val="20"/>
        </w:rPr>
        <w:t xml:space="preserve">28 ottobre 2025 - </w:t>
      </w:r>
      <w:proofErr w:type="gramStart"/>
      <w:r w:rsidRPr="0022599A">
        <w:rPr>
          <w:sz w:val="20"/>
          <w:szCs w:val="20"/>
        </w:rPr>
        <w:t>1 febbraio</w:t>
      </w:r>
      <w:proofErr w:type="gramEnd"/>
      <w:r w:rsidRPr="0022599A">
        <w:rPr>
          <w:sz w:val="20"/>
          <w:szCs w:val="20"/>
        </w:rPr>
        <w:t xml:space="preserve"> 2026</w:t>
      </w:r>
    </w:p>
    <w:p w14:paraId="7F059AA5" w14:textId="268B86C9" w:rsidR="00926262" w:rsidRPr="0022599A" w:rsidRDefault="0022656C">
      <w:pPr>
        <w:rPr>
          <w:sz w:val="20"/>
          <w:szCs w:val="20"/>
        </w:rPr>
      </w:pPr>
      <w:r w:rsidRPr="0022599A">
        <w:rPr>
          <w:b/>
          <w:sz w:val="20"/>
          <w:szCs w:val="20"/>
        </w:rPr>
        <w:t>ORARI</w:t>
      </w:r>
      <w:r w:rsidRPr="0022599A">
        <w:rPr>
          <w:sz w:val="20"/>
          <w:szCs w:val="20"/>
        </w:rPr>
        <w:br/>
      </w:r>
      <w:proofErr w:type="gramStart"/>
      <w:r w:rsidRPr="0022599A">
        <w:rPr>
          <w:sz w:val="20"/>
          <w:szCs w:val="20"/>
        </w:rPr>
        <w:t>Martedì</w:t>
      </w:r>
      <w:proofErr w:type="gramEnd"/>
      <w:r w:rsidRPr="0022599A">
        <w:rPr>
          <w:sz w:val="20"/>
          <w:szCs w:val="20"/>
        </w:rPr>
        <w:t xml:space="preserve"> - domenica, ore 10.00-18.00 (ultimo ingresso ore 17.30)</w:t>
      </w:r>
      <w:r w:rsidRPr="0022599A">
        <w:rPr>
          <w:sz w:val="20"/>
          <w:szCs w:val="20"/>
        </w:rPr>
        <w:br/>
      </w:r>
      <w:proofErr w:type="gramStart"/>
      <w:r w:rsidR="00D75A96" w:rsidRPr="0022599A">
        <w:rPr>
          <w:sz w:val="20"/>
          <w:szCs w:val="20"/>
        </w:rPr>
        <w:t>L</w:t>
      </w:r>
      <w:r w:rsidRPr="0022599A">
        <w:rPr>
          <w:sz w:val="20"/>
          <w:szCs w:val="20"/>
        </w:rPr>
        <w:t>unedì</w:t>
      </w:r>
      <w:proofErr w:type="gramEnd"/>
      <w:r w:rsidRPr="0022599A">
        <w:rPr>
          <w:sz w:val="20"/>
          <w:szCs w:val="20"/>
        </w:rPr>
        <w:t xml:space="preserve"> chiuso</w:t>
      </w:r>
    </w:p>
    <w:p w14:paraId="7F059AA6" w14:textId="77777777" w:rsidR="00926262" w:rsidRPr="0022599A" w:rsidRDefault="0022656C">
      <w:pPr>
        <w:rPr>
          <w:sz w:val="20"/>
          <w:szCs w:val="20"/>
        </w:rPr>
      </w:pPr>
      <w:r w:rsidRPr="0022599A">
        <w:rPr>
          <w:b/>
          <w:sz w:val="20"/>
          <w:szCs w:val="20"/>
        </w:rPr>
        <w:t xml:space="preserve">BIGLIETTI </w:t>
      </w:r>
      <w:r w:rsidRPr="0022599A">
        <w:rPr>
          <w:sz w:val="20"/>
          <w:szCs w:val="20"/>
        </w:rPr>
        <w:t xml:space="preserve">€9 intero, €7 ridotto, €23 famiglia (2 </w:t>
      </w:r>
      <w:proofErr w:type="spellStart"/>
      <w:r w:rsidRPr="0022599A">
        <w:rPr>
          <w:sz w:val="20"/>
          <w:szCs w:val="20"/>
        </w:rPr>
        <w:t>adulti+max</w:t>
      </w:r>
      <w:proofErr w:type="spellEnd"/>
      <w:r w:rsidRPr="0022599A">
        <w:rPr>
          <w:sz w:val="20"/>
          <w:szCs w:val="20"/>
        </w:rPr>
        <w:t xml:space="preserve"> 4 giovani 7-18 anni)</w:t>
      </w:r>
    </w:p>
    <w:p w14:paraId="0DB58623" w14:textId="60FA15CB" w:rsidR="00E75F75" w:rsidRPr="0022599A" w:rsidRDefault="00E75F75">
      <w:pPr>
        <w:rPr>
          <w:sz w:val="20"/>
          <w:szCs w:val="20"/>
        </w:rPr>
      </w:pPr>
      <w:r w:rsidRPr="0022599A">
        <w:rPr>
          <w:rFonts w:cs="Times New Roman"/>
          <w:b/>
          <w:bCs/>
          <w:sz w:val="20"/>
          <w:szCs w:val="20"/>
        </w:rPr>
        <w:t>R</w:t>
      </w:r>
      <w:r w:rsidR="00077677" w:rsidRPr="0022599A">
        <w:rPr>
          <w:rFonts w:cs="Times New Roman"/>
          <w:b/>
          <w:bCs/>
          <w:sz w:val="20"/>
          <w:szCs w:val="20"/>
        </w:rPr>
        <w:t>idotto speciale UNDER</w:t>
      </w:r>
      <w:r w:rsidRPr="0022599A">
        <w:rPr>
          <w:rFonts w:cs="Times New Roman"/>
          <w:b/>
          <w:bCs/>
          <w:sz w:val="20"/>
          <w:szCs w:val="20"/>
        </w:rPr>
        <w:t xml:space="preserve"> 25</w:t>
      </w:r>
      <w:r w:rsidR="0026264B" w:rsidRPr="0022599A">
        <w:rPr>
          <w:rFonts w:cs="Times New Roman"/>
          <w:b/>
          <w:bCs/>
          <w:sz w:val="20"/>
          <w:szCs w:val="20"/>
        </w:rPr>
        <w:t xml:space="preserve">: </w:t>
      </w:r>
      <w:r w:rsidR="0042654F" w:rsidRPr="0022599A">
        <w:rPr>
          <w:rFonts w:cs="Times New Roman"/>
          <w:sz w:val="20"/>
          <w:szCs w:val="20"/>
        </w:rPr>
        <w:t>€</w:t>
      </w:r>
      <w:r w:rsidR="0026264B" w:rsidRPr="0022599A">
        <w:rPr>
          <w:rFonts w:cs="Times New Roman"/>
          <w:sz w:val="20"/>
          <w:szCs w:val="20"/>
        </w:rPr>
        <w:t xml:space="preserve">4 </w:t>
      </w:r>
    </w:p>
    <w:p w14:paraId="7F059AA7" w14:textId="77777777" w:rsidR="00926262" w:rsidRPr="0022599A" w:rsidRDefault="0022656C">
      <w:pPr>
        <w:rPr>
          <w:color w:val="467886"/>
          <w:sz w:val="20"/>
          <w:szCs w:val="20"/>
          <w:u w:val="single"/>
        </w:rPr>
      </w:pPr>
      <w:r w:rsidRPr="0022599A">
        <w:rPr>
          <w:b/>
          <w:sz w:val="20"/>
          <w:szCs w:val="20"/>
        </w:rPr>
        <w:t>CONTATTI</w:t>
      </w:r>
      <w:r w:rsidRPr="0022599A">
        <w:rPr>
          <w:sz w:val="20"/>
          <w:szCs w:val="20"/>
        </w:rPr>
        <w:t xml:space="preserve">: T +39 02 89420019; </w:t>
      </w:r>
      <w:hyperlink r:id="rId12">
        <w:r w:rsidR="00926262" w:rsidRPr="0022599A">
          <w:rPr>
            <w:color w:val="467886"/>
            <w:sz w:val="20"/>
            <w:szCs w:val="20"/>
            <w:u w:val="single"/>
          </w:rPr>
          <w:t>www.chiostrisanteustorgio.it</w:t>
        </w:r>
      </w:hyperlink>
    </w:p>
    <w:p w14:paraId="7F059AA8" w14:textId="77777777" w:rsidR="00926262" w:rsidRPr="0022599A" w:rsidRDefault="0022656C">
      <w:pPr>
        <w:jc w:val="both"/>
        <w:rPr>
          <w:color w:val="FF0000"/>
          <w:sz w:val="20"/>
          <w:szCs w:val="20"/>
        </w:rPr>
      </w:pPr>
      <w:r w:rsidRPr="0022599A">
        <w:rPr>
          <w:b/>
          <w:sz w:val="20"/>
          <w:szCs w:val="20"/>
        </w:rPr>
        <w:t xml:space="preserve">CATALOGO </w:t>
      </w:r>
      <w:r w:rsidRPr="0022599A">
        <w:rPr>
          <w:sz w:val="20"/>
          <w:szCs w:val="20"/>
        </w:rPr>
        <w:t xml:space="preserve">Dario </w:t>
      </w:r>
      <w:proofErr w:type="spellStart"/>
      <w:r w:rsidRPr="0022599A">
        <w:rPr>
          <w:sz w:val="20"/>
          <w:szCs w:val="20"/>
        </w:rPr>
        <w:t>Cimorelli</w:t>
      </w:r>
      <w:proofErr w:type="spellEnd"/>
      <w:r w:rsidRPr="0022599A">
        <w:rPr>
          <w:sz w:val="20"/>
          <w:szCs w:val="20"/>
        </w:rPr>
        <w:t xml:space="preserve"> Editore</w:t>
      </w:r>
    </w:p>
    <w:p w14:paraId="7F059AA9" w14:textId="77777777" w:rsidR="00926262" w:rsidRPr="0022599A" w:rsidRDefault="0022656C">
      <w:pPr>
        <w:rPr>
          <w:b/>
          <w:sz w:val="20"/>
          <w:szCs w:val="20"/>
        </w:rPr>
      </w:pPr>
      <w:r w:rsidRPr="0022599A">
        <w:rPr>
          <w:b/>
          <w:sz w:val="20"/>
          <w:szCs w:val="20"/>
        </w:rPr>
        <w:t xml:space="preserve">SOCIAL FB </w:t>
      </w:r>
      <w:r w:rsidRPr="0022599A">
        <w:rPr>
          <w:sz w:val="20"/>
          <w:szCs w:val="20"/>
        </w:rPr>
        <w:t>@MuseoDiocesanoMilano</w:t>
      </w:r>
      <w:r w:rsidRPr="0022599A">
        <w:rPr>
          <w:b/>
          <w:sz w:val="20"/>
          <w:szCs w:val="20"/>
        </w:rPr>
        <w:t xml:space="preserve"> IG </w:t>
      </w:r>
      <w:r w:rsidRPr="0022599A">
        <w:rPr>
          <w:sz w:val="20"/>
          <w:szCs w:val="20"/>
        </w:rPr>
        <w:t>@museodiocesanomilano</w:t>
      </w:r>
    </w:p>
    <w:p w14:paraId="7F059AAB" w14:textId="6D7AA95F" w:rsidR="00926262" w:rsidRPr="0022599A" w:rsidRDefault="0022656C">
      <w:pPr>
        <w:rPr>
          <w:sz w:val="20"/>
          <w:szCs w:val="20"/>
        </w:rPr>
      </w:pPr>
      <w:r w:rsidRPr="0022599A">
        <w:rPr>
          <w:sz w:val="20"/>
          <w:szCs w:val="20"/>
        </w:rPr>
        <w:t>#MuseoDiocesanoMilano #MuDiMi</w:t>
      </w:r>
      <w:r w:rsidR="00633E0E" w:rsidRPr="0022599A">
        <w:rPr>
          <w:sz w:val="20"/>
          <w:szCs w:val="20"/>
        </w:rPr>
        <w:t xml:space="preserve"> #LottoMilano</w:t>
      </w:r>
    </w:p>
    <w:p w14:paraId="7F059AAC" w14:textId="0224B134" w:rsidR="00926262" w:rsidRPr="0022599A" w:rsidRDefault="0022656C">
      <w:pPr>
        <w:rPr>
          <w:rFonts w:eastAsia="Arial" w:cs="Arial"/>
          <w:sz w:val="20"/>
          <w:szCs w:val="20"/>
        </w:rPr>
      </w:pPr>
      <w:r w:rsidRPr="0022599A">
        <w:rPr>
          <w:b/>
          <w:sz w:val="20"/>
          <w:szCs w:val="20"/>
        </w:rPr>
        <w:t>UFFICIO STAMPA MUSEO DIOCESANO</w:t>
      </w:r>
      <w:r w:rsidRPr="0022599A">
        <w:rPr>
          <w:b/>
          <w:sz w:val="20"/>
          <w:szCs w:val="20"/>
        </w:rPr>
        <w:br/>
      </w:r>
      <w:r w:rsidRPr="0022599A">
        <w:rPr>
          <w:rFonts w:eastAsia="Arial" w:cs="Arial"/>
          <w:sz w:val="20"/>
          <w:szCs w:val="20"/>
        </w:rPr>
        <w:t>Anna Defrancesco comunicazione</w:t>
      </w:r>
      <w:r w:rsidRPr="0022599A">
        <w:rPr>
          <w:rFonts w:eastAsia="Arial" w:cs="Arial"/>
          <w:sz w:val="20"/>
          <w:szCs w:val="20"/>
        </w:rPr>
        <w:br/>
      </w:r>
      <w:hyperlink r:id="rId13">
        <w:r w:rsidR="00926262" w:rsidRPr="0022599A">
          <w:rPr>
            <w:color w:val="467886"/>
            <w:sz w:val="20"/>
            <w:szCs w:val="20"/>
            <w:u w:val="single"/>
          </w:rPr>
          <w:t>annadefrancesco.com</w:t>
        </w:r>
      </w:hyperlink>
      <w:r w:rsidRPr="0022599A">
        <w:rPr>
          <w:color w:val="467886"/>
          <w:sz w:val="20"/>
          <w:szCs w:val="20"/>
          <w:u w:val="single"/>
        </w:rPr>
        <w:br/>
      </w:r>
      <w:hyperlink r:id="rId14">
        <w:r w:rsidR="00926262" w:rsidRPr="0022599A">
          <w:rPr>
            <w:color w:val="467886"/>
            <w:sz w:val="20"/>
            <w:szCs w:val="20"/>
            <w:u w:val="single"/>
          </w:rPr>
          <w:t>press@annadefrancesco.com</w:t>
        </w:r>
      </w:hyperlink>
      <w:r w:rsidRPr="0022599A">
        <w:rPr>
          <w:rFonts w:eastAsia="Arial" w:cs="Arial"/>
          <w:color w:val="1155CC"/>
          <w:sz w:val="20"/>
          <w:szCs w:val="20"/>
        </w:rPr>
        <w:t xml:space="preserve"> </w:t>
      </w:r>
      <w:r w:rsidRPr="0022599A">
        <w:rPr>
          <w:rFonts w:eastAsia="Arial" w:cs="Arial"/>
          <w:sz w:val="20"/>
          <w:szCs w:val="20"/>
        </w:rPr>
        <w:t>| M +39 352 0080279</w:t>
      </w:r>
      <w:r w:rsidRPr="0022599A">
        <w:rPr>
          <w:rFonts w:eastAsia="Arial" w:cs="Arial"/>
          <w:sz w:val="20"/>
          <w:szCs w:val="20"/>
        </w:rPr>
        <w:br/>
        <w:t>Anna Defrancesco</w:t>
      </w:r>
      <w:r w:rsidRPr="0022599A">
        <w:rPr>
          <w:color w:val="467886"/>
          <w:sz w:val="20"/>
          <w:szCs w:val="20"/>
          <w:u w:val="single"/>
        </w:rPr>
        <w:t xml:space="preserve"> </w:t>
      </w:r>
      <w:hyperlink r:id="rId15">
        <w:r w:rsidR="00926262" w:rsidRPr="0022599A">
          <w:rPr>
            <w:color w:val="467886"/>
            <w:sz w:val="20"/>
            <w:szCs w:val="20"/>
            <w:u w:val="single"/>
          </w:rPr>
          <w:t>ad@annadefrancesco.com</w:t>
        </w:r>
      </w:hyperlink>
      <w:r w:rsidRPr="0022599A">
        <w:rPr>
          <w:rFonts w:eastAsia="Arial" w:cs="Arial"/>
          <w:sz w:val="20"/>
          <w:szCs w:val="20"/>
        </w:rPr>
        <w:t xml:space="preserve"> | M +39 349 6107625</w:t>
      </w:r>
      <w:r w:rsidRPr="0022599A">
        <w:rPr>
          <w:rFonts w:eastAsia="Arial" w:cs="Arial"/>
          <w:sz w:val="20"/>
          <w:szCs w:val="20"/>
        </w:rPr>
        <w:br/>
        <w:t xml:space="preserve">Chiara </w:t>
      </w:r>
      <w:proofErr w:type="spellStart"/>
      <w:r w:rsidRPr="0022599A">
        <w:rPr>
          <w:rFonts w:eastAsia="Arial" w:cs="Arial"/>
          <w:sz w:val="20"/>
          <w:szCs w:val="20"/>
        </w:rPr>
        <w:t>Tavasci</w:t>
      </w:r>
      <w:proofErr w:type="spellEnd"/>
      <w:r w:rsidRPr="0022599A">
        <w:rPr>
          <w:color w:val="467886"/>
          <w:sz w:val="20"/>
          <w:szCs w:val="20"/>
          <w:u w:val="single"/>
        </w:rPr>
        <w:t xml:space="preserve"> </w:t>
      </w:r>
      <w:hyperlink r:id="rId16">
        <w:r w:rsidR="00926262" w:rsidRPr="0022599A">
          <w:rPr>
            <w:color w:val="467886"/>
            <w:sz w:val="20"/>
            <w:szCs w:val="20"/>
            <w:u w:val="single"/>
          </w:rPr>
          <w:t>chiara@annadefrancesco.com</w:t>
        </w:r>
      </w:hyperlink>
      <w:r w:rsidRPr="0022599A">
        <w:rPr>
          <w:rFonts w:eastAsia="Arial" w:cs="Arial"/>
          <w:sz w:val="20"/>
          <w:szCs w:val="20"/>
        </w:rPr>
        <w:t xml:space="preserve"> | M +39 375 9154942</w:t>
      </w:r>
    </w:p>
    <w:sectPr w:rsidR="00926262" w:rsidRPr="0022599A" w:rsidSect="006E7C01">
      <w:headerReference w:type="default" r:id="rId17"/>
      <w:headerReference w:type="first" r:id="rId18"/>
      <w:footerReference w:type="first" r:id="rId19"/>
      <w:pgSz w:w="11906" w:h="16838"/>
      <w:pgMar w:top="1417" w:right="1134" w:bottom="1134" w:left="1134" w:header="708" w:footer="624" w:gutter="0"/>
      <w:pgNumType w:start="1"/>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9DA82E0" w14:textId="77777777" w:rsidR="0087020C" w:rsidRDefault="0087020C">
      <w:pPr>
        <w:spacing w:after="0" w:line="240" w:lineRule="auto"/>
      </w:pPr>
      <w:r>
        <w:separator/>
      </w:r>
    </w:p>
  </w:endnote>
  <w:endnote w:type="continuationSeparator" w:id="0">
    <w:p w14:paraId="780E06CD" w14:textId="77777777" w:rsidR="0087020C" w:rsidRDefault="0087020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ptos">
    <w:panose1 w:val="020B0004020202020204"/>
    <w:charset w:val="00"/>
    <w:family w:val="swiss"/>
    <w:pitch w:val="variable"/>
    <w:sig w:usb0="20000287" w:usb1="00000003" w:usb2="00000000" w:usb3="00000000" w:csb0="0000019F" w:csb1="00000000"/>
    <w:embedRegular r:id="rId1" w:fontKey="{2E9171D3-D6F0-DA4D-9E8A-9E8E58B46E7E}"/>
    <w:embedBold r:id="rId2" w:fontKey="{DF8208A8-FD0D-B74B-811B-4CE209B4B579}"/>
    <w:embedItalic r:id="rId3" w:fontKey="{E0B7E662-879B-F845-B5A3-A82656EC4A45}"/>
    <w:embedBoldItalic r:id="rId4" w:fontKey="{CC5F6FD6-AB67-1540-8E92-B7CF38526E04}"/>
  </w:font>
  <w:font w:name="Courier New">
    <w:panose1 w:val="02070309020205020404"/>
    <w:charset w:val="00"/>
    <w:family w:val="modern"/>
    <w:pitch w:val="fixed"/>
    <w:sig w:usb0="E0002EFF" w:usb1="C0007843" w:usb2="00000009" w:usb3="00000000" w:csb0="000001FF" w:csb1="00000000"/>
    <w:embedRegular r:id="rId5" w:fontKey="{90FE75A2-DA27-384F-A62D-A23375B92FBA}"/>
  </w:font>
  <w:font w:name="Noto Sans Symbols">
    <w:altName w:val="Calibri"/>
    <w:panose1 w:val="020B0604020202020204"/>
    <w:charset w:val="00"/>
    <w:family w:val="auto"/>
    <w:pitch w:val="default"/>
  </w:font>
  <w:font w:name="Wingdings">
    <w:panose1 w:val="05000000000000000000"/>
    <w:charset w:val="4D"/>
    <w:family w:val="decorative"/>
    <w:pitch w:val="variable"/>
    <w:sig w:usb0="00000003" w:usb1="00000000" w:usb2="00000000" w:usb3="00000000" w:csb0="80000001" w:csb1="00000000"/>
    <w:embedRegular r:id="rId7" w:fontKey="{7F689D99-CDD8-D34B-8505-1F6C5C9C7F46}"/>
  </w:font>
  <w:font w:name="Cambria">
    <w:panose1 w:val="02040503050406030204"/>
    <w:charset w:val="00"/>
    <w:family w:val="roman"/>
    <w:pitch w:val="variable"/>
    <w:sig w:usb0="E00002FF" w:usb1="400004FF" w:usb2="00000000" w:usb3="00000000" w:csb0="0000019F" w:csb1="00000000"/>
    <w:embedRegular r:id="rId8" w:fontKey="{00DB4104-4097-E24B-88B8-901B3350C7A9}"/>
  </w:font>
  <w:font w:name="Times New Roman">
    <w:panose1 w:val="02020603050405020304"/>
    <w:charset w:val="00"/>
    <w:family w:val="roman"/>
    <w:pitch w:val="variable"/>
    <w:sig w:usb0="E0002EFF" w:usb1="C000785B" w:usb2="00000009" w:usb3="00000000" w:csb0="000001FF" w:csb1="00000000"/>
    <w:embedRegular r:id="rId9" w:fontKey="{19B790B4-79F3-BC46-8108-903902759C05}"/>
    <w:embedBold r:id="rId10" w:fontKey="{245A3E80-E8D7-D842-AE3F-6FB29F1C7CD0}"/>
  </w:font>
  <w:font w:name="Symbol">
    <w:panose1 w:val="05050102010706020507"/>
    <w:charset w:val="02"/>
    <w:family w:val="decorative"/>
    <w:pitch w:val="variable"/>
    <w:sig w:usb0="00000000" w:usb1="10000000" w:usb2="00000000" w:usb3="00000000" w:csb0="80000000" w:csb1="00000000"/>
    <w:embedRegular r:id="rId11" w:fontKey="{AD6E81F0-7351-7940-9C98-C4218F1FAD58}"/>
  </w:font>
  <w:font w:name="Play">
    <w:altName w:val="Calibri"/>
    <w:panose1 w:val="020B0604020202020204"/>
    <w:charset w:val="00"/>
    <w:family w:val="auto"/>
    <w:pitch w:val="default"/>
  </w:font>
  <w:font w:name="Tahoma">
    <w:panose1 w:val="020B0604030504040204"/>
    <w:charset w:val="00"/>
    <w:family w:val="swiss"/>
    <w:pitch w:val="variable"/>
    <w:sig w:usb0="E1002EFF" w:usb1="C000605B" w:usb2="00000029" w:usb3="00000000" w:csb0="000101FF" w:csb1="00000000"/>
    <w:embedRegular r:id="rId13" w:fontKey="{3D5B0C43-DF9C-1048-B074-461656278E0C}"/>
    <w:embedBold r:id="rId14" w:fontKey="{F9997A17-D0CF-E548-9A28-2D75307C84BC}"/>
  </w:font>
  <w:font w:name="Calibri">
    <w:panose1 w:val="020F0502020204030204"/>
    <w:charset w:val="00"/>
    <w:family w:val="swiss"/>
    <w:pitch w:val="variable"/>
    <w:sig w:usb0="E0002AFF" w:usb1="C000247B" w:usb2="00000009" w:usb3="00000000" w:csb0="000001FF" w:csb1="00000000"/>
    <w:embedRegular r:id="rId15" w:fontKey="{A2300927-766E-C443-9BA7-BBD71BF40A9E}"/>
    <w:embedBold r:id="rId16" w:fontKey="{6CC5EB3E-E96A-644B-9637-E3C74B69EE5F}"/>
  </w:font>
  <w:font w:name="Arial">
    <w:panose1 w:val="020B0604020202020204"/>
    <w:charset w:val="00"/>
    <w:family w:val="swiss"/>
    <w:pitch w:val="variable"/>
    <w:sig w:usb0="E0002AFF" w:usb1="C0007843" w:usb2="00000009" w:usb3="00000000" w:csb0="000001FF" w:csb1="00000000"/>
    <w:embedRegular r:id="rId17" w:fontKey="{27757ED3-B899-3F45-A3EA-39D2A357E0E7}"/>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59AB2" w14:textId="647765A3" w:rsidR="00926262" w:rsidRDefault="008C00E5">
    <w:pPr>
      <w:pBdr>
        <w:top w:val="nil"/>
        <w:left w:val="nil"/>
        <w:bottom w:val="nil"/>
        <w:right w:val="nil"/>
        <w:between w:val="nil"/>
      </w:pBdr>
      <w:tabs>
        <w:tab w:val="center" w:pos="4819"/>
        <w:tab w:val="right" w:pos="9638"/>
      </w:tabs>
      <w:spacing w:after="0" w:line="240" w:lineRule="auto"/>
      <w:rPr>
        <w:color w:val="000000"/>
      </w:rPr>
    </w:pPr>
    <w:r>
      <w:rPr>
        <w:noProof/>
        <w:color w:val="000000"/>
      </w:rPr>
      <w:drawing>
        <wp:inline distT="0" distB="0" distL="0" distR="0" wp14:anchorId="75493917" wp14:editId="6F8C05BC">
          <wp:extent cx="6120130" cy="2183412"/>
          <wp:effectExtent l="0" t="0" r="1270" b="1270"/>
          <wp:docPr id="686160361" name="Immagin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6160361" name="Immagine 686160361"/>
                  <pic:cNvPicPr/>
                </pic:nvPicPr>
                <pic:blipFill rotWithShape="1">
                  <a:blip r:embed="rId1">
                    <a:extLst>
                      <a:ext uri="{28A0092B-C50C-407E-A947-70E740481C1C}">
                        <a14:useLocalDpi xmlns:a14="http://schemas.microsoft.com/office/drawing/2010/main" val="0"/>
                      </a:ext>
                    </a:extLst>
                  </a:blip>
                  <a:srcRect l="3648" r="3229"/>
                  <a:stretch>
                    <a:fillRect/>
                  </a:stretch>
                </pic:blipFill>
                <pic:spPr bwMode="auto">
                  <a:xfrm>
                    <a:off x="0" y="0"/>
                    <a:ext cx="6138464" cy="2189953"/>
                  </a:xfrm>
                  <a:prstGeom prst="rect">
                    <a:avLst/>
                  </a:prstGeom>
                  <a:ln>
                    <a:noFill/>
                  </a:ln>
                  <a:extLst>
                    <a:ext uri="{53640926-AAD7-44D8-BBD7-CCE9431645EC}">
                      <a14:shadowObscured xmlns:a14="http://schemas.microsoft.com/office/drawing/2010/main"/>
                    </a:ext>
                  </a:extLst>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CE4A16" w14:textId="77777777" w:rsidR="0087020C" w:rsidRDefault="0087020C">
      <w:pPr>
        <w:spacing w:after="0" w:line="240" w:lineRule="auto"/>
      </w:pPr>
      <w:r>
        <w:separator/>
      </w:r>
    </w:p>
  </w:footnote>
  <w:footnote w:type="continuationSeparator" w:id="0">
    <w:p w14:paraId="4B27E957" w14:textId="77777777" w:rsidR="0087020C" w:rsidRDefault="0087020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59AAF" w14:textId="77777777" w:rsidR="00926262" w:rsidRDefault="00926262">
    <w:pPr>
      <w:pBdr>
        <w:top w:val="nil"/>
        <w:left w:val="nil"/>
        <w:bottom w:val="nil"/>
        <w:right w:val="nil"/>
        <w:between w:val="nil"/>
      </w:pBdr>
      <w:tabs>
        <w:tab w:val="center" w:pos="4819"/>
        <w:tab w:val="right" w:pos="9638"/>
      </w:tabs>
      <w:spacing w:after="0" w:line="240" w:lineRule="auto"/>
      <w:rPr>
        <w:color w:val="000000"/>
      </w:rPr>
    </w:pPr>
  </w:p>
  <w:p w14:paraId="7F059AB0" w14:textId="77777777" w:rsidR="00926262" w:rsidRDefault="00926262">
    <w:pPr>
      <w:pBdr>
        <w:top w:val="nil"/>
        <w:left w:val="nil"/>
        <w:bottom w:val="nil"/>
        <w:right w:val="nil"/>
        <w:between w:val="nil"/>
      </w:pBdr>
      <w:tabs>
        <w:tab w:val="center" w:pos="4819"/>
        <w:tab w:val="right" w:pos="9638"/>
      </w:tabs>
      <w:spacing w:after="0" w:line="240" w:lineRule="auto"/>
      <w:rPr>
        <w:color w:val="00000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59AB1" w14:textId="4547899F" w:rsidR="00926262" w:rsidRDefault="008C00E5">
    <w:pPr>
      <w:pBdr>
        <w:top w:val="nil"/>
        <w:left w:val="nil"/>
        <w:bottom w:val="nil"/>
        <w:right w:val="nil"/>
        <w:between w:val="nil"/>
      </w:pBdr>
      <w:tabs>
        <w:tab w:val="center" w:pos="4819"/>
        <w:tab w:val="right" w:pos="9638"/>
      </w:tabs>
      <w:spacing w:after="0" w:line="240" w:lineRule="auto"/>
      <w:rPr>
        <w:color w:val="000000"/>
      </w:rPr>
    </w:pPr>
    <w:r>
      <w:rPr>
        <w:noProof/>
        <w:color w:val="000000"/>
      </w:rPr>
      <w:drawing>
        <wp:inline distT="0" distB="0" distL="0" distR="0" wp14:anchorId="61464CDD" wp14:editId="170669F1">
          <wp:extent cx="6120130" cy="1450975"/>
          <wp:effectExtent l="0" t="0" r="1270" b="0"/>
          <wp:docPr id="1136476497"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6476497" name="Immagine 1136476497"/>
                  <pic:cNvPicPr/>
                </pic:nvPicPr>
                <pic:blipFill>
                  <a:blip r:embed="rId1">
                    <a:extLst>
                      <a:ext uri="{28A0092B-C50C-407E-A947-70E740481C1C}">
                        <a14:useLocalDpi xmlns:a14="http://schemas.microsoft.com/office/drawing/2010/main" val="0"/>
                      </a:ext>
                    </a:extLst>
                  </a:blip>
                  <a:stretch>
                    <a:fillRect/>
                  </a:stretch>
                </pic:blipFill>
                <pic:spPr>
                  <a:xfrm>
                    <a:off x="0" y="0"/>
                    <a:ext cx="6120130" cy="1450975"/>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5046837"/>
    <w:multiLevelType w:val="multilevel"/>
    <w:tmpl w:val="CA12D3A0"/>
    <w:lvl w:ilvl="0">
      <w:numFmt w:val="bullet"/>
      <w:lvlText w:val="-"/>
      <w:lvlJc w:val="left"/>
      <w:pPr>
        <w:ind w:left="502" w:hanging="360"/>
      </w:pPr>
      <w:rPr>
        <w:rFonts w:ascii="Aptos" w:eastAsia="Aptos" w:hAnsi="Aptos" w:cs="Aptos"/>
      </w:rPr>
    </w:lvl>
    <w:lvl w:ilvl="1">
      <w:start w:val="1"/>
      <w:numFmt w:val="bullet"/>
      <w:lvlText w:val="o"/>
      <w:lvlJc w:val="left"/>
      <w:pPr>
        <w:ind w:left="1222" w:hanging="360"/>
      </w:pPr>
      <w:rPr>
        <w:rFonts w:ascii="Courier New" w:eastAsia="Courier New" w:hAnsi="Courier New" w:cs="Courier New"/>
      </w:rPr>
    </w:lvl>
    <w:lvl w:ilvl="2">
      <w:start w:val="1"/>
      <w:numFmt w:val="bullet"/>
      <w:lvlText w:val="▪"/>
      <w:lvlJc w:val="left"/>
      <w:pPr>
        <w:ind w:left="1942" w:hanging="360"/>
      </w:pPr>
      <w:rPr>
        <w:rFonts w:ascii="Noto Sans Symbols" w:eastAsia="Noto Sans Symbols" w:hAnsi="Noto Sans Symbols" w:cs="Noto Sans Symbols"/>
      </w:rPr>
    </w:lvl>
    <w:lvl w:ilvl="3">
      <w:start w:val="1"/>
      <w:numFmt w:val="bullet"/>
      <w:lvlText w:val="●"/>
      <w:lvlJc w:val="left"/>
      <w:pPr>
        <w:ind w:left="2662" w:hanging="360"/>
      </w:pPr>
      <w:rPr>
        <w:rFonts w:ascii="Noto Sans Symbols" w:eastAsia="Noto Sans Symbols" w:hAnsi="Noto Sans Symbols" w:cs="Noto Sans Symbols"/>
      </w:rPr>
    </w:lvl>
    <w:lvl w:ilvl="4">
      <w:start w:val="1"/>
      <w:numFmt w:val="bullet"/>
      <w:lvlText w:val="o"/>
      <w:lvlJc w:val="left"/>
      <w:pPr>
        <w:ind w:left="3382" w:hanging="360"/>
      </w:pPr>
      <w:rPr>
        <w:rFonts w:ascii="Courier New" w:eastAsia="Courier New" w:hAnsi="Courier New" w:cs="Courier New"/>
      </w:rPr>
    </w:lvl>
    <w:lvl w:ilvl="5">
      <w:start w:val="1"/>
      <w:numFmt w:val="bullet"/>
      <w:lvlText w:val="▪"/>
      <w:lvlJc w:val="left"/>
      <w:pPr>
        <w:ind w:left="4102" w:hanging="360"/>
      </w:pPr>
      <w:rPr>
        <w:rFonts w:ascii="Noto Sans Symbols" w:eastAsia="Noto Sans Symbols" w:hAnsi="Noto Sans Symbols" w:cs="Noto Sans Symbols"/>
      </w:rPr>
    </w:lvl>
    <w:lvl w:ilvl="6">
      <w:start w:val="1"/>
      <w:numFmt w:val="bullet"/>
      <w:lvlText w:val="●"/>
      <w:lvlJc w:val="left"/>
      <w:pPr>
        <w:ind w:left="4822" w:hanging="360"/>
      </w:pPr>
      <w:rPr>
        <w:rFonts w:ascii="Noto Sans Symbols" w:eastAsia="Noto Sans Symbols" w:hAnsi="Noto Sans Symbols" w:cs="Noto Sans Symbols"/>
      </w:rPr>
    </w:lvl>
    <w:lvl w:ilvl="7">
      <w:start w:val="1"/>
      <w:numFmt w:val="bullet"/>
      <w:lvlText w:val="o"/>
      <w:lvlJc w:val="left"/>
      <w:pPr>
        <w:ind w:left="5542" w:hanging="360"/>
      </w:pPr>
      <w:rPr>
        <w:rFonts w:ascii="Courier New" w:eastAsia="Courier New" w:hAnsi="Courier New" w:cs="Courier New"/>
      </w:rPr>
    </w:lvl>
    <w:lvl w:ilvl="8">
      <w:start w:val="1"/>
      <w:numFmt w:val="bullet"/>
      <w:lvlText w:val="▪"/>
      <w:lvlJc w:val="left"/>
      <w:pPr>
        <w:ind w:left="6262" w:hanging="360"/>
      </w:pPr>
      <w:rPr>
        <w:rFonts w:ascii="Noto Sans Symbols" w:eastAsia="Noto Sans Symbols" w:hAnsi="Noto Sans Symbols" w:cs="Noto Sans Symbols"/>
      </w:rPr>
    </w:lvl>
  </w:abstractNum>
  <w:abstractNum w:abstractNumId="1" w15:restartNumberingAfterBreak="0">
    <w:nsid w:val="4DB279F1"/>
    <w:multiLevelType w:val="hybridMultilevel"/>
    <w:tmpl w:val="AD4A98F4"/>
    <w:lvl w:ilvl="0" w:tplc="6890C734">
      <w:numFmt w:val="bullet"/>
      <w:lvlText w:val=""/>
      <w:lvlJc w:val="left"/>
      <w:pPr>
        <w:ind w:left="502" w:hanging="360"/>
      </w:pPr>
      <w:rPr>
        <w:rFonts w:ascii="Wingdings" w:eastAsiaTheme="minorHAnsi" w:hAnsi="Wingdings" w:cs="Times New Roman"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num w:numId="1" w16cid:durableId="446586284">
    <w:abstractNumId w:val="0"/>
  </w:num>
  <w:num w:numId="2" w16cid:durableId="328563422">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9"/>
  <w:embedTrueTypeFonts/>
  <w:proofState w:spelling="clean" w:grammar="clean"/>
  <w:defaultTabStop w:val="720"/>
  <w:hyphenationZone w:val="283"/>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26262"/>
    <w:rsid w:val="0000285A"/>
    <w:rsid w:val="000038FB"/>
    <w:rsid w:val="000238EF"/>
    <w:rsid w:val="00036540"/>
    <w:rsid w:val="0007061C"/>
    <w:rsid w:val="000741B7"/>
    <w:rsid w:val="00077677"/>
    <w:rsid w:val="00096667"/>
    <w:rsid w:val="000A3272"/>
    <w:rsid w:val="000B3857"/>
    <w:rsid w:val="000D5774"/>
    <w:rsid w:val="000F469A"/>
    <w:rsid w:val="00107BFF"/>
    <w:rsid w:val="00111726"/>
    <w:rsid w:val="001163D6"/>
    <w:rsid w:val="001210C4"/>
    <w:rsid w:val="00127AD2"/>
    <w:rsid w:val="00157B7D"/>
    <w:rsid w:val="00175D69"/>
    <w:rsid w:val="00182551"/>
    <w:rsid w:val="001D4F2C"/>
    <w:rsid w:val="00204294"/>
    <w:rsid w:val="0022599A"/>
    <w:rsid w:val="0022656C"/>
    <w:rsid w:val="00243F51"/>
    <w:rsid w:val="002513A6"/>
    <w:rsid w:val="00255C92"/>
    <w:rsid w:val="00260B8A"/>
    <w:rsid w:val="0026264B"/>
    <w:rsid w:val="002B4205"/>
    <w:rsid w:val="002D59D6"/>
    <w:rsid w:val="002F78BD"/>
    <w:rsid w:val="0030529B"/>
    <w:rsid w:val="00323B60"/>
    <w:rsid w:val="003348FC"/>
    <w:rsid w:val="00335EE9"/>
    <w:rsid w:val="00341D91"/>
    <w:rsid w:val="00355FFB"/>
    <w:rsid w:val="003631BC"/>
    <w:rsid w:val="00363EE0"/>
    <w:rsid w:val="00376963"/>
    <w:rsid w:val="003B21E2"/>
    <w:rsid w:val="003D0FDE"/>
    <w:rsid w:val="003D5F57"/>
    <w:rsid w:val="003F1F5A"/>
    <w:rsid w:val="003F5331"/>
    <w:rsid w:val="004103EE"/>
    <w:rsid w:val="0041135E"/>
    <w:rsid w:val="0042654F"/>
    <w:rsid w:val="0045546A"/>
    <w:rsid w:val="004711BF"/>
    <w:rsid w:val="004861F4"/>
    <w:rsid w:val="00495C77"/>
    <w:rsid w:val="004C12BA"/>
    <w:rsid w:val="004C2FC9"/>
    <w:rsid w:val="004D2A68"/>
    <w:rsid w:val="004E619B"/>
    <w:rsid w:val="004F5EA2"/>
    <w:rsid w:val="004F74C9"/>
    <w:rsid w:val="00527BCF"/>
    <w:rsid w:val="005532ED"/>
    <w:rsid w:val="0055380F"/>
    <w:rsid w:val="00572C8F"/>
    <w:rsid w:val="00590A04"/>
    <w:rsid w:val="00591C9E"/>
    <w:rsid w:val="0059611A"/>
    <w:rsid w:val="005A707D"/>
    <w:rsid w:val="005B2169"/>
    <w:rsid w:val="005D0560"/>
    <w:rsid w:val="005D20F8"/>
    <w:rsid w:val="005D638A"/>
    <w:rsid w:val="005E3D42"/>
    <w:rsid w:val="005F407E"/>
    <w:rsid w:val="005F5A42"/>
    <w:rsid w:val="00606D7E"/>
    <w:rsid w:val="00633E0E"/>
    <w:rsid w:val="00652E40"/>
    <w:rsid w:val="00684692"/>
    <w:rsid w:val="0069669A"/>
    <w:rsid w:val="006A5486"/>
    <w:rsid w:val="006A7417"/>
    <w:rsid w:val="006B3AF7"/>
    <w:rsid w:val="006E7C01"/>
    <w:rsid w:val="006F0B1A"/>
    <w:rsid w:val="007039FE"/>
    <w:rsid w:val="00711DBD"/>
    <w:rsid w:val="007230D1"/>
    <w:rsid w:val="007262BA"/>
    <w:rsid w:val="00734564"/>
    <w:rsid w:val="00744BC9"/>
    <w:rsid w:val="00770E4F"/>
    <w:rsid w:val="00772399"/>
    <w:rsid w:val="00796A6A"/>
    <w:rsid w:val="007B6E8F"/>
    <w:rsid w:val="007C3E5C"/>
    <w:rsid w:val="007C763D"/>
    <w:rsid w:val="00827170"/>
    <w:rsid w:val="00833A92"/>
    <w:rsid w:val="00834CA9"/>
    <w:rsid w:val="00860655"/>
    <w:rsid w:val="0087020C"/>
    <w:rsid w:val="00875A8C"/>
    <w:rsid w:val="008828FA"/>
    <w:rsid w:val="008852AC"/>
    <w:rsid w:val="0089304D"/>
    <w:rsid w:val="008C00E5"/>
    <w:rsid w:val="008D3246"/>
    <w:rsid w:val="008E36E7"/>
    <w:rsid w:val="00902C85"/>
    <w:rsid w:val="0091624E"/>
    <w:rsid w:val="00926055"/>
    <w:rsid w:val="00926262"/>
    <w:rsid w:val="00957599"/>
    <w:rsid w:val="00984D3D"/>
    <w:rsid w:val="009959DE"/>
    <w:rsid w:val="009A3510"/>
    <w:rsid w:val="009A4ABC"/>
    <w:rsid w:val="009C7D49"/>
    <w:rsid w:val="00A002D5"/>
    <w:rsid w:val="00A17CA0"/>
    <w:rsid w:val="00A225A7"/>
    <w:rsid w:val="00A50CD9"/>
    <w:rsid w:val="00AA1875"/>
    <w:rsid w:val="00AA59C1"/>
    <w:rsid w:val="00AC27C5"/>
    <w:rsid w:val="00AD5D00"/>
    <w:rsid w:val="00AE036C"/>
    <w:rsid w:val="00AF1D1E"/>
    <w:rsid w:val="00B01329"/>
    <w:rsid w:val="00B34E99"/>
    <w:rsid w:val="00B364A2"/>
    <w:rsid w:val="00B54A97"/>
    <w:rsid w:val="00B65E70"/>
    <w:rsid w:val="00BA2952"/>
    <w:rsid w:val="00BA2D87"/>
    <w:rsid w:val="00BA7B0E"/>
    <w:rsid w:val="00BC1CB9"/>
    <w:rsid w:val="00BD5C93"/>
    <w:rsid w:val="00C0481F"/>
    <w:rsid w:val="00C12EDF"/>
    <w:rsid w:val="00C423C6"/>
    <w:rsid w:val="00C46F10"/>
    <w:rsid w:val="00C52A2C"/>
    <w:rsid w:val="00C665AA"/>
    <w:rsid w:val="00CA1297"/>
    <w:rsid w:val="00CD1D01"/>
    <w:rsid w:val="00CD2BBA"/>
    <w:rsid w:val="00CD42CB"/>
    <w:rsid w:val="00CE56EE"/>
    <w:rsid w:val="00CE5E54"/>
    <w:rsid w:val="00CE6718"/>
    <w:rsid w:val="00CF3F63"/>
    <w:rsid w:val="00D34388"/>
    <w:rsid w:val="00D363D8"/>
    <w:rsid w:val="00D75A96"/>
    <w:rsid w:val="00D83236"/>
    <w:rsid w:val="00D93110"/>
    <w:rsid w:val="00D97BEE"/>
    <w:rsid w:val="00DB0929"/>
    <w:rsid w:val="00DB4EB5"/>
    <w:rsid w:val="00DC39CB"/>
    <w:rsid w:val="00DD018D"/>
    <w:rsid w:val="00DD036D"/>
    <w:rsid w:val="00DF2CCC"/>
    <w:rsid w:val="00DF3A95"/>
    <w:rsid w:val="00E03F68"/>
    <w:rsid w:val="00E04854"/>
    <w:rsid w:val="00E07238"/>
    <w:rsid w:val="00E100E8"/>
    <w:rsid w:val="00E12F31"/>
    <w:rsid w:val="00E2338D"/>
    <w:rsid w:val="00E44488"/>
    <w:rsid w:val="00E538C5"/>
    <w:rsid w:val="00E75542"/>
    <w:rsid w:val="00E75F75"/>
    <w:rsid w:val="00EC20BC"/>
    <w:rsid w:val="00ED6974"/>
    <w:rsid w:val="00EE6BB4"/>
    <w:rsid w:val="00EF0B0A"/>
    <w:rsid w:val="00EF4434"/>
    <w:rsid w:val="00F113A4"/>
    <w:rsid w:val="00F22FDA"/>
    <w:rsid w:val="00F364EF"/>
    <w:rsid w:val="00F5384C"/>
    <w:rsid w:val="00F55D24"/>
    <w:rsid w:val="00F57E2E"/>
    <w:rsid w:val="00F60B46"/>
    <w:rsid w:val="00F80F89"/>
    <w:rsid w:val="00FA1AB3"/>
    <w:rsid w:val="00FB59B7"/>
    <w:rsid w:val="00FC3669"/>
    <w:rsid w:val="00FE09AE"/>
    <w:rsid w:val="00FE4A99"/>
    <w:rsid w:val="00FF73D4"/>
  </w:rsids>
  <m:mathPr>
    <m:mathFont m:val="Cambria Math"/>
    <m:brkBin m:val="before"/>
    <m:brkBinSub m:val="--"/>
    <m:smallFrac m:val="0"/>
    <m:dispDef/>
    <m:lMargin m:val="0"/>
    <m:rMargin m:val="0"/>
    <m:defJc m:val="centerGroup"/>
    <m:wrapIndent m:val="1440"/>
    <m:intLim m:val="subSup"/>
    <m:naryLim m:val="undOvr"/>
  </m:mathPr>
  <w:themeFontLang w:val="it-I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F059A7C"/>
  <w15:docId w15:val="{760155A8-E4D0-4564-8422-D9965A9A41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ptos" w:eastAsia="Aptos" w:hAnsi="Aptos" w:cs="Aptos"/>
        <w:sz w:val="22"/>
        <w:szCs w:val="22"/>
        <w:lang w:val="it" w:eastAsia="it-I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e">
    <w:name w:val="Normal"/>
    <w:qFormat/>
  </w:style>
  <w:style w:type="paragraph" w:styleId="Titolo1">
    <w:name w:val="heading 1"/>
    <w:basedOn w:val="Normale"/>
    <w:next w:val="Normale"/>
    <w:uiPriority w:val="9"/>
    <w:qFormat/>
    <w:pPr>
      <w:keepNext/>
      <w:keepLines/>
      <w:spacing w:before="360" w:after="80"/>
      <w:outlineLvl w:val="0"/>
    </w:pPr>
    <w:rPr>
      <w:rFonts w:ascii="Play" w:eastAsia="Play" w:hAnsi="Play" w:cs="Play"/>
      <w:color w:val="0F4761"/>
      <w:sz w:val="40"/>
      <w:szCs w:val="40"/>
    </w:rPr>
  </w:style>
  <w:style w:type="paragraph" w:styleId="Titolo2">
    <w:name w:val="heading 2"/>
    <w:basedOn w:val="Normale"/>
    <w:next w:val="Normale"/>
    <w:uiPriority w:val="9"/>
    <w:semiHidden/>
    <w:unhideWhenUsed/>
    <w:qFormat/>
    <w:pPr>
      <w:keepNext/>
      <w:keepLines/>
      <w:spacing w:before="160" w:after="80"/>
      <w:outlineLvl w:val="1"/>
    </w:pPr>
    <w:rPr>
      <w:rFonts w:ascii="Play" w:eastAsia="Play" w:hAnsi="Play" w:cs="Play"/>
      <w:color w:val="0F4761"/>
      <w:sz w:val="32"/>
      <w:szCs w:val="32"/>
    </w:rPr>
  </w:style>
  <w:style w:type="paragraph" w:styleId="Titolo3">
    <w:name w:val="heading 3"/>
    <w:basedOn w:val="Normale"/>
    <w:next w:val="Normale"/>
    <w:uiPriority w:val="9"/>
    <w:semiHidden/>
    <w:unhideWhenUsed/>
    <w:qFormat/>
    <w:pPr>
      <w:keepNext/>
      <w:keepLines/>
      <w:spacing w:before="160" w:after="80"/>
      <w:outlineLvl w:val="2"/>
    </w:pPr>
    <w:rPr>
      <w:color w:val="0F4761"/>
      <w:sz w:val="28"/>
      <w:szCs w:val="28"/>
    </w:rPr>
  </w:style>
  <w:style w:type="paragraph" w:styleId="Titolo4">
    <w:name w:val="heading 4"/>
    <w:basedOn w:val="Normale"/>
    <w:next w:val="Normale"/>
    <w:uiPriority w:val="9"/>
    <w:semiHidden/>
    <w:unhideWhenUsed/>
    <w:qFormat/>
    <w:pPr>
      <w:keepNext/>
      <w:keepLines/>
      <w:spacing w:before="80" w:after="40"/>
      <w:outlineLvl w:val="3"/>
    </w:pPr>
    <w:rPr>
      <w:i/>
      <w:color w:val="0F4761"/>
    </w:rPr>
  </w:style>
  <w:style w:type="paragraph" w:styleId="Titolo5">
    <w:name w:val="heading 5"/>
    <w:basedOn w:val="Normale"/>
    <w:next w:val="Normale"/>
    <w:uiPriority w:val="9"/>
    <w:semiHidden/>
    <w:unhideWhenUsed/>
    <w:qFormat/>
    <w:pPr>
      <w:keepNext/>
      <w:keepLines/>
      <w:spacing w:before="80" w:after="40"/>
      <w:outlineLvl w:val="4"/>
    </w:pPr>
    <w:rPr>
      <w:color w:val="0F4761"/>
    </w:rPr>
  </w:style>
  <w:style w:type="paragraph" w:styleId="Titolo6">
    <w:name w:val="heading 6"/>
    <w:basedOn w:val="Normale"/>
    <w:next w:val="Normale"/>
    <w:uiPriority w:val="9"/>
    <w:semiHidden/>
    <w:unhideWhenUsed/>
    <w:qFormat/>
    <w:pPr>
      <w:keepNext/>
      <w:keepLines/>
      <w:spacing w:before="40" w:after="0"/>
      <w:outlineLvl w:val="5"/>
    </w:pPr>
    <w:rPr>
      <w:i/>
      <w:color w:val="595959"/>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table" w:customStyle="1" w:styleId="TableNormal">
    <w:name w:val="TableNormal"/>
    <w:tblPr>
      <w:tblCellMar>
        <w:top w:w="100" w:type="dxa"/>
        <w:left w:w="100" w:type="dxa"/>
        <w:bottom w:w="100" w:type="dxa"/>
        <w:right w:w="100" w:type="dxa"/>
      </w:tblCellMar>
    </w:tblPr>
  </w:style>
  <w:style w:type="paragraph" w:styleId="Titolo">
    <w:name w:val="Title"/>
    <w:basedOn w:val="Normale"/>
    <w:next w:val="Normale"/>
    <w:uiPriority w:val="10"/>
    <w:qFormat/>
    <w:pPr>
      <w:spacing w:after="80" w:line="240" w:lineRule="auto"/>
    </w:pPr>
    <w:rPr>
      <w:rFonts w:ascii="Play" w:eastAsia="Play" w:hAnsi="Play" w:cs="Play"/>
      <w:sz w:val="56"/>
      <w:szCs w:val="56"/>
    </w:rPr>
  </w:style>
  <w:style w:type="table" w:customStyle="1" w:styleId="TableNormal0">
    <w:name w:val="TableNormal"/>
    <w:tblPr>
      <w:tblCellMar>
        <w:top w:w="100" w:type="dxa"/>
        <w:left w:w="100" w:type="dxa"/>
        <w:bottom w:w="100" w:type="dxa"/>
        <w:right w:w="100" w:type="dxa"/>
      </w:tblCellMar>
    </w:tblPr>
  </w:style>
  <w:style w:type="paragraph" w:styleId="Sottotitolo">
    <w:name w:val="Subtitle"/>
    <w:basedOn w:val="Normale"/>
    <w:next w:val="Normale"/>
    <w:uiPriority w:val="11"/>
    <w:qFormat/>
    <w:rPr>
      <w:color w:val="595959"/>
      <w:sz w:val="28"/>
      <w:szCs w:val="28"/>
    </w:rPr>
  </w:style>
  <w:style w:type="paragraph" w:styleId="Intestazione">
    <w:name w:val="header"/>
    <w:basedOn w:val="Normale"/>
    <w:link w:val="IntestazioneCarattere"/>
    <w:uiPriority w:val="99"/>
    <w:unhideWhenUsed/>
    <w:rsid w:val="00355FFB"/>
    <w:pPr>
      <w:tabs>
        <w:tab w:val="center" w:pos="4819"/>
        <w:tab w:val="right" w:pos="9638"/>
      </w:tabs>
      <w:spacing w:after="0" w:line="240" w:lineRule="auto"/>
    </w:pPr>
  </w:style>
  <w:style w:type="character" w:customStyle="1" w:styleId="IntestazioneCarattere">
    <w:name w:val="Intestazione Carattere"/>
    <w:basedOn w:val="Carpredefinitoparagrafo"/>
    <w:link w:val="Intestazione"/>
    <w:uiPriority w:val="99"/>
    <w:rsid w:val="00355FFB"/>
  </w:style>
  <w:style w:type="paragraph" w:styleId="Pidipagina">
    <w:name w:val="footer"/>
    <w:basedOn w:val="Normale"/>
    <w:link w:val="PidipaginaCarattere"/>
    <w:uiPriority w:val="99"/>
    <w:unhideWhenUsed/>
    <w:rsid w:val="00355FFB"/>
    <w:pPr>
      <w:tabs>
        <w:tab w:val="center" w:pos="4819"/>
        <w:tab w:val="right" w:pos="9638"/>
      </w:tabs>
      <w:spacing w:after="0" w:line="240" w:lineRule="auto"/>
    </w:pPr>
  </w:style>
  <w:style w:type="character" w:customStyle="1" w:styleId="PidipaginaCarattere">
    <w:name w:val="Piè di pagina Carattere"/>
    <w:basedOn w:val="Carpredefinitoparagrafo"/>
    <w:link w:val="Pidipagina"/>
    <w:uiPriority w:val="99"/>
    <w:rsid w:val="00355FFB"/>
  </w:style>
  <w:style w:type="paragraph" w:styleId="Paragrafoelenco">
    <w:name w:val="List Paragraph"/>
    <w:basedOn w:val="Normale"/>
    <w:uiPriority w:val="34"/>
    <w:qFormat/>
    <w:rsid w:val="00E75F75"/>
    <w:pPr>
      <w:ind w:left="720"/>
      <w:contextualSpacing/>
    </w:pPr>
    <w:rPr>
      <w:rFonts w:asciiTheme="minorHAnsi" w:eastAsiaTheme="minorHAnsi" w:hAnsiTheme="minorHAnsi" w:cstheme="minorBidi"/>
      <w:lang w:val="it-IT" w:eastAsia="en-US"/>
    </w:rPr>
  </w:style>
  <w:style w:type="paragraph" w:styleId="Nessunaspaziatura">
    <w:name w:val="No Spacing"/>
    <w:uiPriority w:val="1"/>
    <w:qFormat/>
    <w:rsid w:val="001D4F2C"/>
    <w:pPr>
      <w:spacing w:after="0" w:line="240" w:lineRule="auto"/>
    </w:pPr>
  </w:style>
  <w:style w:type="character" w:customStyle="1" w:styleId="apple-converted-space">
    <w:name w:val="apple-converted-space"/>
    <w:basedOn w:val="Carpredefinitoparagrafo"/>
    <w:rsid w:val="00175D6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annadefrancesco.com" TargetMode="Externa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yperlink" Target="https://clprelazionipubblich.musvc3.net/e/tr?q=9%3DChGeE%26J%3DB%26J%3DBeBY%26v%3DbCbGa%266%3DD1R1_NX1a_YH_PbyW_ZQ_NX1a_XMU8S.jFtKzR3Ez9yPlS4PvPrEv.G5_NX1a_XM%26B%3DxQzTnY.uC5%26Ez%3DYEXGc%2657h9lO%3D9hCZGZBe8YFW8b%26s%3D0igKZielbl9n9BBo8m0GBAAlfBAJB0hl9hYBYDfF9DZK8jDnWmaF79gCYAaIe0Yo&amp;mupckp=mupAtu4m8OiX0wt" TargetMode="Externa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mailto:chiara@annadefrancesco.com"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mailto:ad@annadefrancesco.com" TargetMode="Externa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press@annadefrancesco.com"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9B9571A2E4DA09469C82C1FCDAA4358A" ma:contentTypeVersion="13" ma:contentTypeDescription="Creare un nuovo documento." ma:contentTypeScope="" ma:versionID="8f40cd8d060f26172141ec550b916380">
  <xsd:schema xmlns:xsd="http://www.w3.org/2001/XMLSchema" xmlns:xs="http://www.w3.org/2001/XMLSchema" xmlns:p="http://schemas.microsoft.com/office/2006/metadata/properties" xmlns:ns2="45c4f8af-6835-4934-a189-453b3749c664" xmlns:ns3="ebe4ec57-3d13-424d-97af-09951eac4aad" targetNamespace="http://schemas.microsoft.com/office/2006/metadata/properties" ma:root="true" ma:fieldsID="d2f4c34c8872a123cd7287907a4ab24a" ns2:_="" ns3:_="">
    <xsd:import namespace="45c4f8af-6835-4934-a189-453b3749c664"/>
    <xsd:import namespace="ebe4ec57-3d13-424d-97af-09951eac4aa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c4f8af-6835-4934-a189-453b3749c6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Tag immagine" ma:readOnly="false" ma:fieldId="{5cf76f15-5ced-4ddc-b409-7134ff3c332f}" ma:taxonomyMulti="true" ma:sspId="be00d2f1-d42f-4315-a1e3-33fea2c0356d"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4ec57-3d13-424d-97af-09951eac4aad"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880daf5-d659-4a74-b5a8-6d250303ee34}" ma:internalName="TaxCatchAll" ma:showField="CatchAllData" ma:web="ebe4ec57-3d13-424d-97af-09951eac4aa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ebe4ec57-3d13-424d-97af-09951eac4aad" xsi:nil="true"/>
    <lcf76f155ced4ddcb4097134ff3c332f xmlns="45c4f8af-6835-4934-a189-453b3749c664">
      <Terms xmlns="http://schemas.microsoft.com/office/infopath/2007/PartnerControls"/>
    </lcf76f155ced4ddcb4097134ff3c332f>
  </documentManagement>
</p:properties>
</file>

<file path=customXml/item3.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iyv12D2SOPXW0dbH977XVW4OhgA==">CgMxLjAyDmguMjBvMXRpMzdvcWluOAByITFOdkRRMFBXUDMtZ0k0Z01QT3ZVQU4zdTdKTlZrcHBuMg==</go:docsCustomData>
</go:gDocsCustomXmlDataStorag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2833959-21EE-4BAD-B349-F34E35DE5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5c4f8af-6835-4934-a189-453b3749c664"/>
    <ds:schemaRef ds:uri="ebe4ec57-3d13-424d-97af-09951eac4a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EF33DC-5A89-48E8-984F-2E17FBFD5706}">
  <ds:schemaRefs>
    <ds:schemaRef ds:uri="http://schemas.microsoft.com/office/2006/metadata/properties"/>
    <ds:schemaRef ds:uri="http://schemas.microsoft.com/office/infopath/2007/PartnerControls"/>
    <ds:schemaRef ds:uri="ebe4ec57-3d13-424d-97af-09951eac4aad"/>
    <ds:schemaRef ds:uri="45c4f8af-6835-4934-a189-453b3749c664"/>
  </ds:schemaRefs>
</ds:datastoreItem>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6E0C093E-3BC7-4A56-9747-823A0D3DC6E3}">
  <ds:schemaRefs>
    <ds:schemaRef ds:uri="http://schemas.microsoft.com/sharepoint/v3/contenttype/forms"/>
  </ds:schemaRefs>
</ds:datastoreItem>
</file>

<file path=customXml/itemProps5.xml><?xml version="1.0" encoding="utf-8"?>
<ds:datastoreItem xmlns:ds="http://schemas.openxmlformats.org/officeDocument/2006/customXml" ds:itemID="{CA5D6E91-CB7B-7645-A170-CEBE0B226A6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Pages>
  <Words>1427</Words>
  <Characters>8139</Characters>
  <Application>Microsoft Office Word</Application>
  <DocSecurity>0</DocSecurity>
  <Lines>67</Lines>
  <Paragraphs>19</Paragraphs>
  <ScaleCrop>false</ScaleCrop>
  <HeadingPairs>
    <vt:vector size="2" baseType="variant">
      <vt:variant>
        <vt:lpstr>Titolo</vt:lpstr>
      </vt:variant>
      <vt:variant>
        <vt:i4>1</vt:i4>
      </vt:variant>
    </vt:vector>
  </HeadingPairs>
  <TitlesOfParts>
    <vt:vector size="1" baseType="lpstr">
      <vt:lpstr/>
    </vt:vector>
  </TitlesOfParts>
  <Company/>
  <LinksUpToDate>false</LinksUpToDate>
  <CharactersWithSpaces>9547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Nrighi</dc:creator>
  <cp:keywords/>
  <cp:lastModifiedBy>Raffaella Riggi</cp:lastModifiedBy>
  <cp:revision>2</cp:revision>
  <cp:lastPrinted>2025-10-24T15:59:00Z</cp:lastPrinted>
  <dcterms:created xsi:type="dcterms:W3CDTF">2025-10-24T15:59:00Z</dcterms:created>
  <dcterms:modified xsi:type="dcterms:W3CDTF">2025-10-24T15:59:00Z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0x0101009B9571A2E4DA09469C82C1FCDAA4358A</vt:lpwstr>
  </property>
  <property fmtid="{D5CDD505-2E9C-101B-9397-08002B2CF9AE}" pid="3" name="MediaServiceImageTags">
    <vt:lpwstr/>
  </property>
</Properties>
</file>